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638793-319E-4704-A130-88562C21A075}" v="695" dt="2020-12-11T13:42:12.1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83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35037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60479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97260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85426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56693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70350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19426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94015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44357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4/23/2021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39790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60811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4/23/2021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52141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94327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79795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34997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95502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03036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3895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5.jpeg"/><Relationship Id="rId5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k.wikipedia.org/wiki/Starovek%C3%BD_R%C3%ADm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k.wikipedia.org/wiki/Tunisko" TargetMode="External"/><Relationship Id="rId5" Type="http://schemas.openxmlformats.org/officeDocument/2006/relationships/hyperlink" Target="https://sk.wikipedia.org/wiki/Kart%C3%A1go" TargetMode="External"/><Relationship Id="rId4" Type="http://schemas.openxmlformats.org/officeDocument/2006/relationships/hyperlink" Target="https://sk.wikipedia.org/wiki/Provincia_Afrik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k.wikipedia.org/wiki/Bajkalsk%C3%A9_jazero" TargetMode="External"/><Relationship Id="rId2" Type="http://schemas.openxmlformats.org/officeDocument/2006/relationships/hyperlink" Target="https://sk.wikipedia.org/wiki/Tanganika_(jazero)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sk.wikipedia.org/wiki/Vikt%C3%B3riino_jazero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sk.wikipedia.org/wiki/Arab%C4%8Dina" TargetMode="External"/><Relationship Id="rId13" Type="http://schemas.openxmlformats.org/officeDocument/2006/relationships/hyperlink" Target="https://sk.wikipedia.org/wiki/%C4%8Cerven%C3%A9_more" TargetMode="External"/><Relationship Id="rId18" Type="http://schemas.openxmlformats.org/officeDocument/2006/relationships/hyperlink" Target="https://sk.wikipedia.org/wiki/Maroko" TargetMode="External"/><Relationship Id="rId3" Type="http://schemas.openxmlformats.org/officeDocument/2006/relationships/image" Target="../media/image3.png"/><Relationship Id="rId21" Type="http://schemas.openxmlformats.org/officeDocument/2006/relationships/hyperlink" Target="https://sk.wikipedia.org/wiki/%C4%8Cad" TargetMode="External"/><Relationship Id="rId7" Type="http://schemas.openxmlformats.org/officeDocument/2006/relationships/hyperlink" Target="https://sk.wikipedia.org/wiki/Spojen%C3%A9_%C5%A1t%C3%A1ty" TargetMode="External"/><Relationship Id="rId12" Type="http://schemas.openxmlformats.org/officeDocument/2006/relationships/hyperlink" Target="https://sk.wikipedia.org/wiki/Atlantick%C3%BD_oce%C3%A1n" TargetMode="External"/><Relationship Id="rId17" Type="http://schemas.openxmlformats.org/officeDocument/2006/relationships/hyperlink" Target="https://sk.wikipedia.org/wiki/Tunisko" TargetMode="External"/><Relationship Id="rId25" Type="http://schemas.openxmlformats.org/officeDocument/2006/relationships/hyperlink" Target="https://sk.wikipedia.org/wiki/Lichobe%C5%BEn%C3%ADk" TargetMode="External"/><Relationship Id="rId2" Type="http://schemas.openxmlformats.org/officeDocument/2006/relationships/image" Target="../media/image2.jpeg"/><Relationship Id="rId16" Type="http://schemas.openxmlformats.org/officeDocument/2006/relationships/hyperlink" Target="https://sk.wikipedia.org/wiki/Al%C5%BE%C3%ADrsko" TargetMode="External"/><Relationship Id="rId20" Type="http://schemas.openxmlformats.org/officeDocument/2006/relationships/hyperlink" Target="https://sk.wikipedia.org/wiki/Niger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k.wikipedia.org/wiki/%C4%8C%C3%ADna" TargetMode="External"/><Relationship Id="rId11" Type="http://schemas.openxmlformats.org/officeDocument/2006/relationships/hyperlink" Target="https://sk.wikipedia.org/wiki/Vesm%C3%ADr" TargetMode="External"/><Relationship Id="rId24" Type="http://schemas.openxmlformats.org/officeDocument/2006/relationships/hyperlink" Target="https://sk.wikipedia.org/wiki/Saharsk%C3%A1_arabsk%C3%A1_demokratick%C3%A1_republika" TargetMode="External"/><Relationship Id="rId5" Type="http://schemas.openxmlformats.org/officeDocument/2006/relationships/hyperlink" Target="https://sk.wikipedia.org/wiki/P%C3%BA%C5%A1%C5%A5" TargetMode="External"/><Relationship Id="rId15" Type="http://schemas.openxmlformats.org/officeDocument/2006/relationships/hyperlink" Target="https://sk.wikipedia.org/wiki/L%C3%ADbya" TargetMode="External"/><Relationship Id="rId23" Type="http://schemas.openxmlformats.org/officeDocument/2006/relationships/hyperlink" Target="https://sk.wikipedia.org/wiki/Sud%C3%A1n" TargetMode="External"/><Relationship Id="rId10" Type="http://schemas.openxmlformats.org/officeDocument/2006/relationships/hyperlink" Target="https://sk.wikipedia.org/wiki/Afrika" TargetMode="External"/><Relationship Id="rId19" Type="http://schemas.openxmlformats.org/officeDocument/2006/relationships/hyperlink" Target="https://sk.wikipedia.org/wiki/Maurit%C3%A1nia" TargetMode="External"/><Relationship Id="rId4" Type="http://schemas.openxmlformats.org/officeDocument/2006/relationships/image" Target="../media/image11.png"/><Relationship Id="rId9" Type="http://schemas.openxmlformats.org/officeDocument/2006/relationships/hyperlink" Target="https://upload.wikimedia.org/wikipedia/commons/3/35/Ar-Sahara.ogg" TargetMode="External"/><Relationship Id="rId14" Type="http://schemas.openxmlformats.org/officeDocument/2006/relationships/hyperlink" Target="https://sk.wikipedia.org/wiki/Egypt" TargetMode="External"/><Relationship Id="rId22" Type="http://schemas.openxmlformats.org/officeDocument/2006/relationships/hyperlink" Target="https://sk.wikipedia.org/wiki/Mali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sk.wikipedia.org/wiki/Kalahari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k.wikipedia.org/wiki/Bazalt" TargetMode="External"/><Relationship Id="rId5" Type="http://schemas.openxmlformats.org/officeDocument/2006/relationships/hyperlink" Target="https://sk.wikipedia.org/wiki/%C3%9Ates" TargetMode="External"/><Relationship Id="rId4" Type="http://schemas.openxmlformats.org/officeDocument/2006/relationships/hyperlink" Target="https://sk.wikipedia.org/wiki/Meter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4EA96F7-A73F-48A6-9164-DF615F8FCC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B28281-3783-403A-B1AB-0182A003D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2619" y="4404852"/>
            <a:ext cx="9989677" cy="1054745"/>
          </a:xfrm>
        </p:spPr>
        <p:txBody>
          <a:bodyPr>
            <a:normAutofit/>
          </a:bodyPr>
          <a:lstStyle/>
          <a:p>
            <a:r>
              <a:rPr lang="tr-TR"/>
              <a:t>Afrika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4542EAC-8BF3-4BFD-9891-145BC4940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8448" y="5540582"/>
            <a:ext cx="9603727" cy="38879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ea typeface="+mn-lt"/>
                <a:cs typeface="+mn-lt"/>
              </a:rPr>
              <a:t>Emma </a:t>
            </a:r>
            <a:r>
              <a:rPr lang="en-US" err="1">
                <a:ea typeface="+mn-lt"/>
                <a:cs typeface="+mn-lt"/>
              </a:rPr>
              <a:t>Špániková</a:t>
            </a:r>
            <a:r>
              <a:rPr lang="en-US">
                <a:ea typeface="+mn-lt"/>
                <a:cs typeface="+mn-lt"/>
              </a:rPr>
              <a:t> 6.A.</a:t>
            </a:r>
            <a:endParaRPr lang="sk-SK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CA12ADF-7AB9-4F2C-BD22-2DE0034FB8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4" y="1092200"/>
            <a:ext cx="9999652" cy="312834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C5B73E-3116-42F4-A6D2-DCF46F8CBC8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 rotWithShape="1">
          <a:blip r:embed="rId6" cstate="print"/>
          <a:srcRect l="5" r="4" b="4"/>
          <a:stretch/>
        </p:blipFill>
        <p:spPr>
          <a:xfrm>
            <a:off x="3916290" y="1410207"/>
            <a:ext cx="4365782" cy="245587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441AE9B2-A682-46D2-846E-92B125BBF1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98448" y="5501254"/>
            <a:ext cx="960372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537265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B93107A-0A02-4B9A-96AC-A763C7D50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08" y="982132"/>
            <a:ext cx="6270090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O Afrike...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9CB13C3A-F2C5-4FFD-B824-4E084F327F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36482" y="2556932"/>
            <a:ext cx="6260114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Názov</a:t>
            </a:r>
            <a:r>
              <a:rPr lang="en-US" dirty="0"/>
              <a:t> </a:t>
            </a:r>
            <a:r>
              <a:rPr lang="en-US" b="1" dirty="0"/>
              <a:t>Afrika</a:t>
            </a:r>
            <a:r>
              <a:rPr lang="en-US" dirty="0"/>
              <a:t> sa v </a:t>
            </a:r>
            <a:r>
              <a:rPr lang="en-US" dirty="0" err="1"/>
              <a:t>západnej</a:t>
            </a:r>
            <a:r>
              <a:rPr lang="en-US" dirty="0"/>
              <a:t> </a:t>
            </a:r>
            <a:r>
              <a:rPr lang="en-US" dirty="0" err="1"/>
              <a:t>kultúre</a:t>
            </a:r>
            <a:r>
              <a:rPr lang="en-US" dirty="0"/>
              <a:t> </a:t>
            </a:r>
            <a:r>
              <a:rPr lang="en-US" dirty="0" err="1"/>
              <a:t>začal</a:t>
            </a:r>
            <a:r>
              <a:rPr lang="en-US" dirty="0"/>
              <a:t> </a:t>
            </a:r>
            <a:r>
              <a:rPr lang="en-US" dirty="0" err="1"/>
              <a:t>používať</a:t>
            </a:r>
            <a:r>
              <a:rPr lang="en-US" dirty="0"/>
              <a:t> </a:t>
            </a:r>
            <a:r>
              <a:rPr lang="en-US" dirty="0" err="1"/>
              <a:t>vďaka</a:t>
            </a:r>
            <a:r>
              <a:rPr lang="en-US" dirty="0"/>
              <a:t> </a:t>
            </a:r>
            <a:r>
              <a:rPr lang="en-US" dirty="0">
                <a:hlinkClick r:id="rId3"/>
              </a:rPr>
              <a:t>Rimanom</a:t>
            </a:r>
            <a:r>
              <a:rPr lang="en-US" dirty="0"/>
              <a:t>, </a:t>
            </a:r>
            <a:r>
              <a:rPr lang="en-US" dirty="0" err="1"/>
              <a:t>ktorí</a:t>
            </a:r>
            <a:r>
              <a:rPr lang="en-US" dirty="0"/>
              <a:t> </a:t>
            </a:r>
            <a:r>
              <a:rPr lang="en-US" dirty="0" err="1"/>
              <a:t>používali</a:t>
            </a:r>
            <a:r>
              <a:rPr lang="en-US" dirty="0"/>
              <a:t> </a:t>
            </a:r>
            <a:r>
              <a:rPr lang="en-US" dirty="0" err="1"/>
              <a:t>názov</a:t>
            </a:r>
            <a:r>
              <a:rPr lang="en-US" dirty="0"/>
              <a:t> </a:t>
            </a:r>
            <a:r>
              <a:rPr lang="en-US" i="1" dirty="0"/>
              <a:t>Afrika terra</a:t>
            </a:r>
            <a:r>
              <a:rPr lang="en-US" dirty="0"/>
              <a:t> – „</a:t>
            </a:r>
            <a:r>
              <a:rPr lang="en-US" dirty="0" err="1"/>
              <a:t>zem</a:t>
            </a:r>
            <a:r>
              <a:rPr lang="en-US" dirty="0"/>
              <a:t> </a:t>
            </a:r>
            <a:r>
              <a:rPr lang="en-US" dirty="0" err="1"/>
              <a:t>kmeňa</a:t>
            </a:r>
            <a:r>
              <a:rPr lang="en-US" dirty="0"/>
              <a:t> Afri“ – pre </a:t>
            </a:r>
            <a:r>
              <a:rPr lang="en-US" dirty="0" err="1"/>
              <a:t>severnú</a:t>
            </a:r>
            <a:r>
              <a:rPr lang="en-US" dirty="0"/>
              <a:t> </a:t>
            </a:r>
            <a:r>
              <a:rPr lang="en-US" dirty="0" err="1"/>
              <a:t>časť</a:t>
            </a:r>
            <a:r>
              <a:rPr lang="en-US" dirty="0"/>
              <a:t> </a:t>
            </a:r>
            <a:r>
              <a:rPr lang="en-US" dirty="0" err="1"/>
              <a:t>tohto</a:t>
            </a:r>
            <a:r>
              <a:rPr lang="en-US" dirty="0"/>
              <a:t> </a:t>
            </a:r>
            <a:r>
              <a:rPr lang="en-US" dirty="0" err="1"/>
              <a:t>kontinentu</a:t>
            </a:r>
            <a:r>
              <a:rPr lang="en-US" dirty="0"/>
              <a:t>, </a:t>
            </a:r>
            <a:r>
              <a:rPr lang="en-US" dirty="0" err="1"/>
              <a:t>označovanú</a:t>
            </a:r>
            <a:r>
              <a:rPr lang="en-US" dirty="0"/>
              <a:t> </a:t>
            </a:r>
            <a:r>
              <a:rPr lang="en-US" dirty="0" err="1"/>
              <a:t>ako</a:t>
            </a:r>
            <a:r>
              <a:rPr lang="en-US" dirty="0"/>
              <a:t> </a:t>
            </a:r>
            <a:r>
              <a:rPr lang="en-US" dirty="0">
                <a:hlinkClick r:id="rId4"/>
              </a:rPr>
              <a:t>Provincia Afrika</a:t>
            </a:r>
            <a:r>
              <a:rPr lang="en-US" dirty="0"/>
              <a:t> s </a:t>
            </a:r>
            <a:r>
              <a:rPr lang="en-US" dirty="0" err="1"/>
              <a:t>hlavným</a:t>
            </a:r>
            <a:r>
              <a:rPr lang="en-US" dirty="0"/>
              <a:t> </a:t>
            </a:r>
            <a:r>
              <a:rPr lang="en-US" dirty="0" err="1"/>
              <a:t>mestom</a:t>
            </a:r>
            <a:r>
              <a:rPr lang="en-US" dirty="0"/>
              <a:t> </a:t>
            </a:r>
            <a:r>
              <a:rPr lang="en-US" dirty="0">
                <a:hlinkClick r:id="rId5"/>
              </a:rPr>
              <a:t>Kartágo</a:t>
            </a:r>
            <a:r>
              <a:rPr lang="en-US" dirty="0"/>
              <a:t> (</a:t>
            </a:r>
            <a:r>
              <a:rPr lang="en-US" dirty="0" err="1"/>
              <a:t>dnešné</a:t>
            </a:r>
            <a:r>
              <a:rPr lang="en-US" dirty="0"/>
              <a:t> </a:t>
            </a:r>
            <a:r>
              <a:rPr lang="en-US" dirty="0">
                <a:hlinkClick r:id="rId6"/>
              </a:rPr>
              <a:t>Tunisko</a:t>
            </a:r>
            <a:r>
              <a:rPr lang="en-US" dirty="0"/>
              <a:t>).</a:t>
            </a:r>
          </a:p>
        </p:txBody>
      </p:sp>
      <p:pic>
        <p:nvPicPr>
          <p:cNvPr id="5" name="Obrázok 5" descr="Obrázok, na ktorom je vonkajšie, trávnik, slon, pole&#10;&#10;Automaticky generovaný popis">
            <a:extLst>
              <a:ext uri="{FF2B5EF4-FFF2-40B4-BE49-F238E27FC236}">
                <a16:creationId xmlns:a16="http://schemas.microsoft.com/office/drawing/2014/main" xmlns="" id="{AE3684D3-492C-4710-AADE-052F0E9A8D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7"/>
          <a:srcRect l="19077" r="38981" b="2"/>
          <a:stretch/>
        </p:blipFill>
        <p:spPr>
          <a:xfrm>
            <a:off x="1412683" y="1410208"/>
            <a:ext cx="2433793" cy="385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6055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ACE0436-0037-4A46-9C44-2EB95BF308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5E6FF9D-6599-42FC-BD0E-BAA1B1997D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2024F6EB-04DC-4C6D-8485-FCD53A4A95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A795FBE-101B-4063-A5FC-8C0624B35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6D6E9FC-A57B-4A6C-A868-232290346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/>
              <a:t>Zvieratá v Afrike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881F853-6081-4216-9876-4D863309A0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5" descr="Obrázok, na ktorom je vonkajšie, trávnik, cicavec, ovca&#10;&#10;Automaticky generovaný popis">
            <a:extLst>
              <a:ext uri="{FF2B5EF4-FFF2-40B4-BE49-F238E27FC236}">
                <a16:creationId xmlns:a16="http://schemas.microsoft.com/office/drawing/2014/main" xmlns="" id="{322BC4B6-ED5A-496E-9FD9-962205EE81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t="2534" r="-1" b="-1"/>
          <a:stretch/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68EF61C2-EE68-43FF-A497-F2E60EA532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22920F66-1765-4146-9DAF-F4511D48C8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52191" y="2445420"/>
            <a:ext cx="4085599" cy="371852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V </a:t>
            </a:r>
            <a:r>
              <a:rPr lang="en-US" sz="2000" dirty="0" err="1"/>
              <a:t>afrických</a:t>
            </a:r>
            <a:r>
              <a:rPr lang="en-US" sz="2000" dirty="0"/>
              <a:t> </a:t>
            </a:r>
            <a:r>
              <a:rPr lang="en-US" sz="2000" dirty="0" err="1"/>
              <a:t>dažďových</a:t>
            </a:r>
            <a:r>
              <a:rPr lang="en-US" sz="2000" dirty="0"/>
              <a:t> </a:t>
            </a:r>
            <a:r>
              <a:rPr lang="en-US" sz="2000" dirty="0" err="1"/>
              <a:t>pralesoch</a:t>
            </a:r>
            <a:r>
              <a:rPr lang="en-US" sz="2000" dirty="0"/>
              <a:t> </a:t>
            </a:r>
            <a:r>
              <a:rPr lang="en-US" sz="2000" dirty="0" err="1"/>
              <a:t>žijú</a:t>
            </a:r>
            <a:r>
              <a:rPr lang="en-US" sz="2000" dirty="0"/>
              <a:t> gorily, </a:t>
            </a:r>
            <a:r>
              <a:rPr lang="en-US" sz="2000" dirty="0" err="1"/>
              <a:t>šimpanzy</a:t>
            </a:r>
            <a:r>
              <a:rPr lang="en-US" sz="2000" dirty="0"/>
              <a:t>, </a:t>
            </a:r>
            <a:r>
              <a:rPr lang="en-US" sz="2000" dirty="0" err="1"/>
              <a:t>opice</a:t>
            </a:r>
            <a:r>
              <a:rPr lang="en-US" sz="2000" dirty="0"/>
              <a:t>, </a:t>
            </a:r>
            <a:r>
              <a:rPr lang="en-US" sz="2000" dirty="0" err="1"/>
              <a:t>leopardy</a:t>
            </a:r>
            <a:r>
              <a:rPr lang="en-US" sz="2000" dirty="0"/>
              <a:t>, </a:t>
            </a:r>
            <a:r>
              <a:rPr lang="en-US" sz="2000" dirty="0" err="1"/>
              <a:t>chameleóny</a:t>
            </a:r>
            <a:r>
              <a:rPr lang="en-US" sz="2000" dirty="0"/>
              <a:t> a </a:t>
            </a:r>
            <a:r>
              <a:rPr lang="en-US" sz="2000" dirty="0" err="1"/>
              <a:t>mnoho</a:t>
            </a:r>
            <a:r>
              <a:rPr lang="en-US" sz="2000" dirty="0"/>
              <a:t> </a:t>
            </a:r>
            <a:r>
              <a:rPr lang="en-US" sz="2000" dirty="0" err="1"/>
              <a:t>tropických</a:t>
            </a:r>
            <a:r>
              <a:rPr lang="en-US" sz="2000" dirty="0"/>
              <a:t> </a:t>
            </a:r>
            <a:r>
              <a:rPr lang="en-US" sz="2000" dirty="0" err="1"/>
              <a:t>vtákov</a:t>
            </a:r>
            <a:r>
              <a:rPr lang="en-US" sz="2000" dirty="0"/>
              <a:t>. </a:t>
            </a:r>
            <a:r>
              <a:rPr lang="en-US" sz="2000" dirty="0" err="1"/>
              <a:t>Zatiaľ</a:t>
            </a:r>
            <a:r>
              <a:rPr lang="en-US" sz="2000" dirty="0"/>
              <a:t> </a:t>
            </a:r>
            <a:r>
              <a:rPr lang="en-US" sz="2000" dirty="0" err="1"/>
              <a:t>čo</a:t>
            </a:r>
            <a:r>
              <a:rPr lang="en-US" sz="2000" dirty="0"/>
              <a:t> </a:t>
            </a:r>
            <a:r>
              <a:rPr lang="en-US" sz="2000" dirty="0" err="1"/>
              <a:t>krokodíly</a:t>
            </a:r>
            <a:r>
              <a:rPr lang="en-US" sz="2000" dirty="0"/>
              <a:t> a </a:t>
            </a:r>
            <a:r>
              <a:rPr lang="en-US" sz="2000" dirty="0" err="1"/>
              <a:t>hrochy</a:t>
            </a:r>
            <a:r>
              <a:rPr lang="en-US" sz="2000" dirty="0"/>
              <a:t> sa </a:t>
            </a:r>
            <a:r>
              <a:rPr lang="en-US" sz="2000" dirty="0" err="1"/>
              <a:t>váľajú</a:t>
            </a:r>
            <a:r>
              <a:rPr lang="en-US" sz="2000" dirty="0"/>
              <a:t> v </a:t>
            </a:r>
            <a:r>
              <a:rPr lang="en-US" sz="2000" dirty="0" err="1"/>
              <a:t>bahne</a:t>
            </a:r>
            <a:r>
              <a:rPr lang="en-US" sz="2000" dirty="0"/>
              <a:t> </a:t>
            </a:r>
            <a:r>
              <a:rPr lang="en-US" sz="2000" dirty="0" err="1"/>
              <a:t>savanovych</a:t>
            </a:r>
            <a:r>
              <a:rPr lang="en-US" sz="2000" dirty="0"/>
              <a:t> </a:t>
            </a:r>
            <a:r>
              <a:rPr lang="en-US" sz="2000" dirty="0" err="1"/>
              <a:t>jazier</a:t>
            </a:r>
            <a:r>
              <a:rPr lang="en-US" sz="2000" dirty="0"/>
              <a:t> a </a:t>
            </a:r>
            <a:r>
              <a:rPr lang="en-US" sz="2000" dirty="0" err="1"/>
              <a:t>riek</a:t>
            </a:r>
            <a:r>
              <a:rPr lang="en-US" sz="2000" dirty="0"/>
              <a:t>, </a:t>
            </a:r>
            <a:r>
              <a:rPr lang="en-US" sz="2000" dirty="0" err="1"/>
              <a:t>slony</a:t>
            </a:r>
            <a:r>
              <a:rPr lang="en-US" sz="2000" dirty="0"/>
              <a:t>, </a:t>
            </a:r>
            <a:r>
              <a:rPr lang="en-US" sz="2000" dirty="0" err="1"/>
              <a:t>antilopy</a:t>
            </a:r>
            <a:r>
              <a:rPr lang="en-US" sz="2000" dirty="0"/>
              <a:t>, </a:t>
            </a:r>
            <a:r>
              <a:rPr lang="en-US" sz="2000" dirty="0" err="1"/>
              <a:t>žirafy</a:t>
            </a:r>
            <a:r>
              <a:rPr lang="en-US" sz="2000" dirty="0"/>
              <a:t>, </a:t>
            </a:r>
            <a:r>
              <a:rPr lang="en-US" sz="2000" dirty="0" err="1"/>
              <a:t>pakone</a:t>
            </a:r>
            <a:r>
              <a:rPr lang="en-US" sz="2000" dirty="0"/>
              <a:t> a </a:t>
            </a:r>
            <a:r>
              <a:rPr lang="en-US" sz="2000" dirty="0" err="1"/>
              <a:t>zebry</a:t>
            </a:r>
            <a:r>
              <a:rPr lang="en-US" sz="2000" dirty="0"/>
              <a:t> sa </a:t>
            </a:r>
            <a:r>
              <a:rPr lang="en-US" sz="2000" dirty="0" err="1"/>
              <a:t>pasú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savanách</a:t>
            </a:r>
            <a:r>
              <a:rPr lang="en-US" sz="2000" dirty="0"/>
              <a:t> </a:t>
            </a:r>
            <a:r>
              <a:rPr lang="en-US" sz="2000" dirty="0" err="1"/>
              <a:t>vedľa</a:t>
            </a:r>
            <a:r>
              <a:rPr lang="en-US" sz="2000" dirty="0"/>
              <a:t> </a:t>
            </a:r>
            <a:r>
              <a:rPr lang="en-US" sz="2000" dirty="0" err="1"/>
              <a:t>dravcov</a:t>
            </a:r>
            <a:r>
              <a:rPr lang="en-US" sz="2000" dirty="0"/>
              <a:t>, </a:t>
            </a:r>
            <a:r>
              <a:rPr lang="en-US" sz="2000" dirty="0" err="1"/>
              <a:t>ako</a:t>
            </a:r>
            <a:r>
              <a:rPr lang="en-US" sz="2000" dirty="0"/>
              <a:t> </a:t>
            </a:r>
            <a:r>
              <a:rPr lang="en-US" sz="2000" dirty="0" err="1"/>
              <a:t>sú</a:t>
            </a:r>
            <a:r>
              <a:rPr lang="en-US" sz="2000" dirty="0"/>
              <a:t> levy a </a:t>
            </a:r>
            <a:r>
              <a:rPr lang="en-US" sz="2000" dirty="0" err="1"/>
              <a:t>gepardy.Divá</a:t>
            </a:r>
            <a:r>
              <a:rPr lang="en-US" sz="2000" dirty="0"/>
              <a:t> </a:t>
            </a:r>
            <a:r>
              <a:rPr lang="en-US" sz="2000" dirty="0" err="1"/>
              <a:t>zver</a:t>
            </a:r>
            <a:r>
              <a:rPr lang="en-US" sz="2000" dirty="0"/>
              <a:t> je </a:t>
            </a:r>
            <a:r>
              <a:rPr lang="en-US" sz="2000" dirty="0" err="1"/>
              <a:t>ohrozovaná</a:t>
            </a:r>
            <a:r>
              <a:rPr lang="en-US" sz="2000" dirty="0"/>
              <a:t> </a:t>
            </a:r>
            <a:r>
              <a:rPr lang="en-US" sz="2000" dirty="0" err="1"/>
              <a:t>ničením</a:t>
            </a:r>
            <a:r>
              <a:rPr lang="en-US" sz="2000" dirty="0"/>
              <a:t> </a:t>
            </a:r>
            <a:r>
              <a:rPr lang="en-US" sz="2000" dirty="0" err="1"/>
              <a:t>prírodného</a:t>
            </a:r>
            <a:r>
              <a:rPr lang="en-US" sz="2000" dirty="0"/>
              <a:t> </a:t>
            </a:r>
            <a:r>
              <a:rPr lang="en-US" sz="2000" dirty="0" err="1"/>
              <a:t>prostrredia</a:t>
            </a:r>
            <a:r>
              <a:rPr lang="en-US" sz="2000" dirty="0"/>
              <a:t> Afriky. </a:t>
            </a:r>
            <a:r>
              <a:rPr lang="en-US" sz="2000" dirty="0" err="1"/>
              <a:t>Mnohé</a:t>
            </a:r>
            <a:r>
              <a:rPr lang="en-US" sz="2000" dirty="0"/>
              <a:t> </a:t>
            </a:r>
            <a:r>
              <a:rPr lang="en-US" sz="2000" dirty="0" err="1"/>
              <a:t>územia</a:t>
            </a:r>
            <a:r>
              <a:rPr lang="en-US" sz="2000" dirty="0"/>
              <a:t> </a:t>
            </a:r>
            <a:r>
              <a:rPr lang="en-US" sz="2000" dirty="0" err="1"/>
              <a:t>sú</a:t>
            </a:r>
            <a:r>
              <a:rPr lang="en-US" sz="2000" dirty="0"/>
              <a:t> v </a:t>
            </a:r>
            <a:r>
              <a:rPr lang="en-US" sz="2000" dirty="0" err="1"/>
              <a:t>súčastnosti</a:t>
            </a:r>
            <a:r>
              <a:rPr lang="en-US" sz="2000" dirty="0"/>
              <a:t> </a:t>
            </a:r>
            <a:r>
              <a:rPr lang="en-US" sz="2000" dirty="0" err="1"/>
              <a:t>chránené</a:t>
            </a:r>
            <a:r>
              <a:rPr lang="en-US" sz="2000" dirty="0"/>
              <a:t> </a:t>
            </a:r>
            <a:r>
              <a:rPr lang="en-US" sz="2000" dirty="0" err="1"/>
              <a:t>ako</a:t>
            </a:r>
            <a:r>
              <a:rPr lang="en-US" sz="2000" dirty="0"/>
              <a:t> </a:t>
            </a:r>
            <a:r>
              <a:rPr lang="en-US" sz="2000" dirty="0" err="1"/>
              <a:t>národné</a:t>
            </a:r>
            <a:r>
              <a:rPr lang="en-US" sz="2000" dirty="0"/>
              <a:t> parky.</a:t>
            </a:r>
          </a:p>
        </p:txBody>
      </p:sp>
    </p:spTree>
    <p:extLst>
      <p:ext uri="{BB962C8B-B14F-4D97-AF65-F5344CB8AC3E}">
        <p14:creationId xmlns:p14="http://schemas.microsoft.com/office/powerpoint/2010/main" xmlns="" val="1029615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6180E0F-B2AE-4F01-81A6-04CDA059F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Jazerá v Afrike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54596C18-903F-4DE3-961E-9B8BECC75B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sk-SK" dirty="0">
                <a:ea typeface="+mn-lt"/>
                <a:cs typeface="+mn-lt"/>
                <a:hlinkClick r:id="rId2"/>
              </a:rPr>
              <a:t>Tanganika</a:t>
            </a:r>
            <a:r>
              <a:rPr lang="sk-SK" dirty="0">
                <a:ea typeface="+mn-lt"/>
                <a:cs typeface="+mn-lt"/>
              </a:rPr>
              <a:t> Jazero má rozlohu 32 900 km². Je 50 km široké a v smere sever-juh 645 km dlhé. Jeho priemerná hĺbka je 570 m a maximálna 1 470 m, obsahuje približne 18 900 km³ vody. Po </a:t>
            </a:r>
            <a:r>
              <a:rPr lang="sk-SK" dirty="0">
                <a:ea typeface="+mn-lt"/>
                <a:cs typeface="+mn-lt"/>
                <a:hlinkClick r:id="rId3"/>
              </a:rPr>
              <a:t>Bajkalskom jazere</a:t>
            </a:r>
            <a:r>
              <a:rPr lang="sk-SK" dirty="0">
                <a:ea typeface="+mn-lt"/>
                <a:cs typeface="+mn-lt"/>
              </a:rPr>
              <a:t> je to druhé najhlbšie a najobjemnejšie sladkovodné jazero.</a:t>
            </a:r>
            <a:endParaRPr lang="sk-SK" dirty="0"/>
          </a:p>
          <a:p>
            <a:pPr marL="0" indent="0">
              <a:buSzPct val="114999"/>
              <a:buNone/>
            </a:pPr>
            <a:endParaRPr lang="sk-SK" dirty="0"/>
          </a:p>
          <a:p>
            <a:pPr>
              <a:buSzPct val="114999"/>
            </a:pPr>
            <a:endParaRPr lang="sk-SK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xmlns="" id="{22981B6E-18AD-4FDE-ABDA-683D570BD2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sk-SK" dirty="0">
                <a:ea typeface="+mn-lt"/>
                <a:cs typeface="+mn-lt"/>
                <a:hlinkClick r:id="rId4"/>
              </a:rPr>
              <a:t>Viktóriino jazero</a:t>
            </a:r>
            <a:r>
              <a:rPr lang="sk-SK" dirty="0">
                <a:ea typeface="+mn-lt"/>
                <a:cs typeface="+mn-lt"/>
              </a:rPr>
              <a:t> Maximálna hĺbka tohto jazera je 80 metrov a priemerná 40 m. Celková dĺžka pobrežia je 7000 km. Na jazere sa nachádza mnoho ostrovov s celkovou plochou približne 6000 km². Jazero leží v nadmorskej výške 1134 m. Šírka jazera je 275 km a dĺžka maximálne 320 km.</a:t>
            </a:r>
            <a:endParaRPr lang="sk-SK" dirty="0"/>
          </a:p>
          <a:p>
            <a:pPr>
              <a:buSzPct val="114999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35748256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>
            <a:extLst>
              <a:ext uri="{FF2B5EF4-FFF2-40B4-BE49-F238E27FC236}">
                <a16:creationId xmlns:a16="http://schemas.microsoft.com/office/drawing/2014/main" xmlns="" id="{565439AE-F228-4246-B085-F38EC858B8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9" name="Straight Connector 14">
            <a:extLst>
              <a:ext uri="{FF2B5EF4-FFF2-40B4-BE49-F238E27FC236}">
                <a16:creationId xmlns:a16="http://schemas.microsoft.com/office/drawing/2014/main" xmlns="" id="{4573B8E0-FDDE-4B95-AB66-D791DF774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6">
            <a:extLst>
              <a:ext uri="{FF2B5EF4-FFF2-40B4-BE49-F238E27FC236}">
                <a16:creationId xmlns:a16="http://schemas.microsoft.com/office/drawing/2014/main" xmlns="" id="{FCE562BF-B382-4FD1-8049-FAF4DE8C50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8">
            <a:extLst>
              <a:ext uri="{FF2B5EF4-FFF2-40B4-BE49-F238E27FC236}">
                <a16:creationId xmlns:a16="http://schemas.microsoft.com/office/drawing/2014/main" xmlns="" id="{DEE73D21-A8AA-4E63-820A-1DB4212D61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6CA835E-5489-4C49-8D09-19839998E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809" y="982132"/>
            <a:ext cx="9514144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Fotky jazier v Afrike</a:t>
            </a:r>
          </a:p>
        </p:txBody>
      </p:sp>
      <p:cxnSp>
        <p:nvCxnSpPr>
          <p:cNvPr id="14" name="Straight Connector 20">
            <a:extLst>
              <a:ext uri="{FF2B5EF4-FFF2-40B4-BE49-F238E27FC236}">
                <a16:creationId xmlns:a16="http://schemas.microsoft.com/office/drawing/2014/main" xmlns="" id="{F54055AB-0E75-45E9-B100-083C2BC41E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77057" y="2400639"/>
            <a:ext cx="57607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xmlns="" id="{25D36B1A-A2B4-4D4D-BD05-1A9919FCC8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7385" y="2556932"/>
            <a:ext cx="6380065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pic>
        <p:nvPicPr>
          <p:cNvPr id="5" name="Obrázok 5" descr="Obrázok, na ktorom je voda, hora, vonkajšie, príroda&#10;&#10;Automaticky generovaný popis">
            <a:extLst>
              <a:ext uri="{FF2B5EF4-FFF2-40B4-BE49-F238E27FC236}">
                <a16:creationId xmlns:a16="http://schemas.microsoft.com/office/drawing/2014/main" xmlns="" id="{4D0A11A5-1B83-4148-AAB6-1107055B0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93" r="11473" b="-3"/>
          <a:stretch/>
        </p:blipFill>
        <p:spPr>
          <a:xfrm>
            <a:off x="1474471" y="2449707"/>
            <a:ext cx="3777837" cy="2865713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pic>
        <p:nvPicPr>
          <p:cNvPr id="6" name="Obrázok 6" descr="Obrázok, na ktorom je vonkajšie, voda, trávnik, jazero&#10;&#10;Automaticky generovaný popis">
            <a:extLst>
              <a:ext uri="{FF2B5EF4-FFF2-40B4-BE49-F238E27FC236}">
                <a16:creationId xmlns:a16="http://schemas.microsoft.com/office/drawing/2014/main" xmlns="" id="{7622C844-CA50-403C-BDF8-9AD2719308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t="3082" r="6" b="6"/>
          <a:stretch/>
        </p:blipFill>
        <p:spPr>
          <a:xfrm>
            <a:off x="6788014" y="2451475"/>
            <a:ext cx="4078947" cy="2800665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xmlns="" val="3757858541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3ACE0436-0037-4A46-9C44-2EB95BF308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xmlns="" id="{05E6FF9D-6599-42FC-BD0E-BAA1B1997D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C4DC655-22C4-4996-8519-7BC55BB8E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Sahara</a:t>
            </a:r>
          </a:p>
        </p:txBody>
      </p:sp>
      <p:pic>
        <p:nvPicPr>
          <p:cNvPr id="5" name="Obrázok 5" descr="Obrázok, na ktorom je hora, príroda, vonkajšie, duna&#10;&#10;Automaticky generovaný popis">
            <a:extLst>
              <a:ext uri="{FF2B5EF4-FFF2-40B4-BE49-F238E27FC236}">
                <a16:creationId xmlns:a16="http://schemas.microsoft.com/office/drawing/2014/main" xmlns="" id="{E629DF00-7A92-4333-9BC2-6B58B9527B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20474" r="7495"/>
          <a:stretch/>
        </p:blipFill>
        <p:spPr>
          <a:xfrm>
            <a:off x="1136904" y="2468863"/>
            <a:ext cx="3148605" cy="3159298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ECE0DDCC-1017-474E-A01D-0958A33D5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39732" y="2556932"/>
            <a:ext cx="6256863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/>
              <a:t>Sahara</a:t>
            </a:r>
            <a:r>
              <a:rPr lang="en-US" sz="2000"/>
              <a:t> je najväčšia piesočno/kamenistá </a:t>
            </a:r>
            <a:r>
              <a:rPr lang="en-US" sz="2000">
                <a:hlinkClick r:id="rId5"/>
              </a:rPr>
              <a:t>púšť</a:t>
            </a:r>
            <a:r>
              <a:rPr lang="en-US" sz="2000"/>
              <a:t> sveta. Má rozlohu 9 miliónov km zaberá takmer rovnakú plochu ako </a:t>
            </a:r>
            <a:r>
              <a:rPr lang="en-US" sz="2000">
                <a:hlinkClick r:id="rId6"/>
              </a:rPr>
              <a:t>Čína</a:t>
            </a:r>
            <a:r>
              <a:rPr lang="en-US" sz="2000"/>
              <a:t> alebo </a:t>
            </a:r>
            <a:r>
              <a:rPr lang="en-US" sz="2000">
                <a:hlinkClick r:id="rId7"/>
              </a:rPr>
              <a:t>USA</a:t>
            </a:r>
            <a:r>
              <a:rPr lang="en-US" sz="2000"/>
              <a:t>. (V </a:t>
            </a:r>
            <a:r>
              <a:rPr lang="en-US" sz="2000">
                <a:hlinkClick r:id="rId8"/>
              </a:rPr>
              <a:t>arabčine</a:t>
            </a:r>
            <a:r>
              <a:rPr lang="en-US" sz="2000"/>
              <a:t>  </a:t>
            </a:r>
            <a:r>
              <a:rPr lang="en-US" sz="2000" i="1">
                <a:hlinkClick r:id="rId9"/>
              </a:rPr>
              <a:t>sahara</a:t>
            </a:r>
            <a:r>
              <a:rPr lang="en-US" sz="2000"/>
              <a:t> znamená „púšť“.) Leží v severnej </a:t>
            </a:r>
            <a:r>
              <a:rPr lang="en-US" sz="2000">
                <a:hlinkClick r:id="rId10"/>
              </a:rPr>
              <a:t>Afrike</a:t>
            </a:r>
            <a:r>
              <a:rPr lang="en-US" sz="2000"/>
              <a:t> a je ju dobre vidieť z </a:t>
            </a:r>
            <a:r>
              <a:rPr lang="en-US" sz="2000">
                <a:hlinkClick r:id="rId11"/>
              </a:rPr>
              <a:t>vesmíru</a:t>
            </a:r>
            <a:r>
              <a:rPr lang="en-US" sz="2000"/>
              <a:t>. Rozkladá sa od </a:t>
            </a:r>
            <a:r>
              <a:rPr lang="en-US" sz="2000">
                <a:hlinkClick r:id="rId12"/>
              </a:rPr>
              <a:t>Atlantického oceánu</a:t>
            </a:r>
            <a:r>
              <a:rPr lang="en-US" sz="2000"/>
              <a:t> až k </a:t>
            </a:r>
            <a:r>
              <a:rPr lang="en-US" sz="2000">
                <a:hlinkClick r:id="rId13"/>
              </a:rPr>
              <a:t>Červenému moru</a:t>
            </a:r>
            <a:r>
              <a:rPr lang="en-US" sz="2000"/>
              <a:t> cez 11 štátov (</a:t>
            </a:r>
            <a:r>
              <a:rPr lang="en-US" sz="2000">
                <a:hlinkClick r:id="rId14"/>
              </a:rPr>
              <a:t>Egypt</a:t>
            </a:r>
            <a:r>
              <a:rPr lang="en-US" sz="2000"/>
              <a:t>, </a:t>
            </a:r>
            <a:r>
              <a:rPr lang="en-US" sz="2000">
                <a:hlinkClick r:id="rId15"/>
              </a:rPr>
              <a:t>Líbya</a:t>
            </a:r>
            <a:r>
              <a:rPr lang="en-US" sz="2000"/>
              <a:t>, </a:t>
            </a:r>
            <a:r>
              <a:rPr lang="en-US" sz="2000">
                <a:hlinkClick r:id="rId16"/>
              </a:rPr>
              <a:t>Alžírsko</a:t>
            </a:r>
            <a:r>
              <a:rPr lang="en-US" sz="2000"/>
              <a:t>, </a:t>
            </a:r>
            <a:r>
              <a:rPr lang="en-US" sz="2000">
                <a:hlinkClick r:id="rId17"/>
              </a:rPr>
              <a:t>Tunisko</a:t>
            </a:r>
            <a:r>
              <a:rPr lang="en-US" sz="2000"/>
              <a:t>, </a:t>
            </a:r>
            <a:r>
              <a:rPr lang="en-US" sz="2000">
                <a:hlinkClick r:id="rId18"/>
              </a:rPr>
              <a:t>Maroko</a:t>
            </a:r>
            <a:r>
              <a:rPr lang="en-US" sz="2000"/>
              <a:t>, </a:t>
            </a:r>
            <a:r>
              <a:rPr lang="en-US" sz="2000">
                <a:hlinkClick r:id="rId19"/>
              </a:rPr>
              <a:t>Mauritánia</a:t>
            </a:r>
            <a:r>
              <a:rPr lang="en-US" sz="2000"/>
              <a:t>, </a:t>
            </a:r>
            <a:r>
              <a:rPr lang="en-US" sz="2000">
                <a:hlinkClick r:id="rId20"/>
              </a:rPr>
              <a:t>Niger</a:t>
            </a:r>
            <a:r>
              <a:rPr lang="en-US" sz="2000"/>
              <a:t>, </a:t>
            </a:r>
            <a:r>
              <a:rPr lang="en-US" sz="2000">
                <a:hlinkClick r:id="rId21"/>
              </a:rPr>
              <a:t>Čad</a:t>
            </a:r>
            <a:r>
              <a:rPr lang="en-US" sz="2000"/>
              <a:t>, </a:t>
            </a:r>
            <a:r>
              <a:rPr lang="en-US" sz="2000">
                <a:hlinkClick r:id="rId22"/>
              </a:rPr>
              <a:t>Mali</a:t>
            </a:r>
            <a:r>
              <a:rPr lang="en-US" sz="2000"/>
              <a:t>, </a:t>
            </a:r>
            <a:r>
              <a:rPr lang="en-US" sz="2000">
                <a:hlinkClick r:id="rId23"/>
              </a:rPr>
              <a:t>Sudán</a:t>
            </a:r>
            <a:r>
              <a:rPr lang="en-US" sz="2000"/>
              <a:t> a </a:t>
            </a:r>
            <a:r>
              <a:rPr lang="en-US" sz="2000">
                <a:hlinkClick r:id="rId24"/>
              </a:rPr>
              <a:t>Západná Sahara</a:t>
            </a:r>
            <a:r>
              <a:rPr lang="en-US" sz="2000"/>
              <a:t>). Má zhruba tvar </a:t>
            </a:r>
            <a:r>
              <a:rPr lang="en-US" sz="2000">
                <a:hlinkClick r:id="rId25"/>
              </a:rPr>
              <a:t>lichobežníka</a:t>
            </a:r>
            <a:r>
              <a:rPr lang="en-US" sz="2000"/>
              <a:t> s dĺžkou 4 500 až 5 500 km v smere západ-východ a šírkou 1 500 až 2 000 km od severu na juh.</a:t>
            </a:r>
          </a:p>
        </p:txBody>
      </p:sp>
    </p:spTree>
    <p:extLst>
      <p:ext uri="{BB962C8B-B14F-4D97-AF65-F5344CB8AC3E}">
        <p14:creationId xmlns:p14="http://schemas.microsoft.com/office/powerpoint/2010/main" xmlns="" val="1526712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3ACE0436-0037-4A46-9C44-2EB95BF308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xmlns="" id="{05E6FF9D-6599-42FC-BD0E-BAA1B1997D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13">
            <a:extLst>
              <a:ext uri="{FF2B5EF4-FFF2-40B4-BE49-F238E27FC236}">
                <a16:creationId xmlns:a16="http://schemas.microsoft.com/office/drawing/2014/main" xmlns="" id="{5EB8E3BF-F464-4900-8994-851061A9AD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5" descr="Obrázok, na ktorom je príroda, vonkajšie, dym, dúha&#10;&#10;Automaticky generovaný popis">
            <a:extLst>
              <a:ext uri="{FF2B5EF4-FFF2-40B4-BE49-F238E27FC236}">
                <a16:creationId xmlns:a16="http://schemas.microsoft.com/office/drawing/2014/main" xmlns="" id="{E32C3407-BB16-458E-ACEE-B27751C15F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alphaModFix amt="35000"/>
          </a:blip>
          <a:srcRect b="202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85EFB83-10AE-4C87-A618-2B6E493AE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Viktóriine vodopády</a:t>
            </a: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1" name="Straight Connector 15">
            <a:extLst>
              <a:ext uri="{FF2B5EF4-FFF2-40B4-BE49-F238E27FC236}">
                <a16:creationId xmlns:a16="http://schemas.microsoft.com/office/drawing/2014/main" xmlns="" id="{8E0602D6-3A81-42F8-AE67-1BAAFC967C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DA81D7A7-8495-41A8-988E-81344F3F1C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1" y="2556932"/>
            <a:ext cx="9601196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Šírka vodopádu je 1 800 </a:t>
            </a:r>
            <a:r>
              <a:rPr lang="en-US">
                <a:solidFill>
                  <a:srgbClr val="FFFFFF"/>
                </a:solidFill>
                <a:hlinkClick r:id="rId4"/>
              </a:rPr>
              <a:t>m</a:t>
            </a:r>
            <a:r>
              <a:rPr lang="en-US">
                <a:solidFill>
                  <a:srgbClr val="FFFFFF"/>
                </a:solidFill>
              </a:rPr>
              <a:t>. Voda padá dole z </a:t>
            </a:r>
            <a:r>
              <a:rPr lang="en-US">
                <a:solidFill>
                  <a:srgbClr val="FFFFFF"/>
                </a:solidFill>
                <a:hlinkClick r:id="rId5"/>
              </a:rPr>
              <a:t>útesu</a:t>
            </a:r>
            <a:r>
              <a:rPr lang="en-US">
                <a:solidFill>
                  <a:srgbClr val="FFFFFF"/>
                </a:solidFill>
              </a:rPr>
              <a:t> vysokého 120 m do úzkeho (130 m) a hlbokého (140 m) kaňonu v </a:t>
            </a:r>
            <a:r>
              <a:rPr lang="en-US">
                <a:solidFill>
                  <a:srgbClr val="FFFFFF"/>
                </a:solidFill>
                <a:hlinkClick r:id="rId6"/>
              </a:rPr>
              <a:t>čadiči</a:t>
            </a:r>
            <a:r>
              <a:rPr lang="en-US">
                <a:solidFill>
                  <a:srgbClr val="FFFFFF"/>
                </a:solidFill>
              </a:rPr>
              <a:t>. Ich africké meno </a:t>
            </a:r>
            <a:r>
              <a:rPr lang="en-US" i="1">
                <a:solidFill>
                  <a:srgbClr val="FFFFFF"/>
                </a:solidFill>
              </a:rPr>
              <a:t>Mosu-oa-tun-ya</a:t>
            </a:r>
            <a:r>
              <a:rPr lang="en-US">
                <a:solidFill>
                  <a:srgbClr val="FFFFFF"/>
                </a:solidFill>
              </a:rPr>
              <a:t> znamená "dym, ktorý hrmí". Rozkladajú sa na rozhraní púšte </a:t>
            </a:r>
            <a:r>
              <a:rPr lang="en-US">
                <a:solidFill>
                  <a:srgbClr val="FFFFFF"/>
                </a:solidFill>
                <a:hlinkClick r:id="rId7"/>
              </a:rPr>
              <a:t>Kalahari</a:t>
            </a:r>
            <a:r>
              <a:rPr lang="en-US">
                <a:solidFill>
                  <a:srgbClr val="FFFFFF"/>
                </a:solidFill>
              </a:rPr>
              <a:t> a východoafrickej vysočiny. Prietoky v priebehu roku silne kolísajú. Priemerný prietok je 1 400 m³/s.</a:t>
            </a:r>
          </a:p>
        </p:txBody>
      </p:sp>
    </p:spTree>
    <p:extLst>
      <p:ext uri="{BB962C8B-B14F-4D97-AF65-F5344CB8AC3E}">
        <p14:creationId xmlns:p14="http://schemas.microsoft.com/office/powerpoint/2010/main" xmlns="" val="3445745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7">
            <a:extLst>
              <a:ext uri="{FF2B5EF4-FFF2-40B4-BE49-F238E27FC236}">
                <a16:creationId xmlns:a16="http://schemas.microsoft.com/office/drawing/2014/main" xmlns="" id="{3ACE0436-0037-4A46-9C44-2EB95BF308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5E6FF9D-6599-42FC-BD0E-BAA1B1997D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DDBB0AA6-7F94-4001-ABF6-A3CA0F409B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003DED6-9766-451D-9512-3CDBB824EA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0691" y="494556"/>
            <a:ext cx="11227442" cy="58832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5" descr="Obrázok, na ktorom je kreslenie&#10;&#10;Automaticky generovaný popis">
            <a:extLst>
              <a:ext uri="{FF2B5EF4-FFF2-40B4-BE49-F238E27FC236}">
                <a16:creationId xmlns:a16="http://schemas.microsoft.com/office/drawing/2014/main" xmlns="" id="{82EC46C9-7FFC-441C-AFAF-347E0EEEDC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alphaModFix amt="15000"/>
          </a:blip>
          <a:srcRect t="14893" r="1" b="18483"/>
          <a:stretch/>
        </p:blipFill>
        <p:spPr>
          <a:xfrm>
            <a:off x="480691" y="494555"/>
            <a:ext cx="11227442" cy="588329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930E1C8-A006-4C3D-B788-E2A215D4D4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74020" y="577316"/>
            <a:ext cx="11040784" cy="5728876"/>
            <a:chOff x="574020" y="519524"/>
            <a:chExt cx="11040784" cy="572887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3E59BAFF-FB0B-4B05-AD07-67CDC8F878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11367916" y="519524"/>
              <a:ext cx="246888" cy="246888"/>
              <a:chOff x="574020" y="6001512"/>
              <a:chExt cx="246888" cy="246888"/>
            </a:xfrm>
          </p:grpSpPr>
          <p:sp useBgFill="1">
            <p:nvSpPr>
              <p:cNvPr id="37" name="Oval 36">
                <a:extLst>
                  <a:ext uri="{FF2B5EF4-FFF2-40B4-BE49-F238E27FC236}">
                    <a16:creationId xmlns:a16="http://schemas.microsoft.com/office/drawing/2014/main" xmlns="" id="{ADFEE048-5DE7-45A6-A8E0-4D6D87B9B0B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2300" y="6057900"/>
                <a:ext cx="139700" cy="139700"/>
              </a:xfrm>
              <a:prstGeom prst="ellipse">
                <a:avLst/>
              </a:prstGeom>
              <a:ln>
                <a:noFill/>
              </a:ln>
              <a:effectLst>
                <a:innerShdw blurRad="50800">
                  <a:schemeClr val="tx1">
                    <a:alpha val="6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Donut 38">
                <a:extLst>
                  <a:ext uri="{FF2B5EF4-FFF2-40B4-BE49-F238E27FC236}">
                    <a16:creationId xmlns:a16="http://schemas.microsoft.com/office/drawing/2014/main" xmlns="" id="{D204E3A8-3FEC-4B1F-B5D9-CA1522125ED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4020" y="600151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A668DDEE-F61A-453E-A37C-40C58FC291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11367916" y="6001512"/>
              <a:ext cx="246888" cy="246888"/>
              <a:chOff x="574020" y="6001512"/>
              <a:chExt cx="246888" cy="246888"/>
            </a:xfrm>
          </p:grpSpPr>
          <p:sp useBgFill="1"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2236DBE9-35C5-424B-91A5-406CB3D8309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2300" y="6057900"/>
                <a:ext cx="139700" cy="139700"/>
              </a:xfrm>
              <a:prstGeom prst="ellipse">
                <a:avLst/>
              </a:prstGeom>
              <a:ln>
                <a:noFill/>
              </a:ln>
              <a:effectLst>
                <a:innerShdw blurRad="50800">
                  <a:schemeClr val="tx1">
                    <a:alpha val="6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Donut 36">
                <a:extLst>
                  <a:ext uri="{FF2B5EF4-FFF2-40B4-BE49-F238E27FC236}">
                    <a16:creationId xmlns:a16="http://schemas.microsoft.com/office/drawing/2014/main" xmlns="" id="{6C1F5116-F838-42E0-BE17-D989691AC4D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4020" y="600151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3473E2CA-A212-4288-B56F-080CB43166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574020" y="519524"/>
              <a:ext cx="246888" cy="246888"/>
              <a:chOff x="574020" y="6001512"/>
              <a:chExt cx="246888" cy="246888"/>
            </a:xfrm>
          </p:grpSpPr>
          <p:sp useBgFill="1">
            <p:nvSpPr>
              <p:cNvPr id="33" name="Oval 32">
                <a:extLst>
                  <a:ext uri="{FF2B5EF4-FFF2-40B4-BE49-F238E27FC236}">
                    <a16:creationId xmlns:a16="http://schemas.microsoft.com/office/drawing/2014/main" xmlns="" id="{EC4AE6B7-4506-4D67-8958-54DAE8BB719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2300" y="6057900"/>
                <a:ext cx="139700" cy="139700"/>
              </a:xfrm>
              <a:prstGeom prst="ellipse">
                <a:avLst/>
              </a:prstGeom>
              <a:ln>
                <a:noFill/>
              </a:ln>
              <a:effectLst>
                <a:innerShdw blurRad="50800">
                  <a:schemeClr val="tx1">
                    <a:alpha val="6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Donut 34">
                <a:extLst>
                  <a:ext uri="{FF2B5EF4-FFF2-40B4-BE49-F238E27FC236}">
                    <a16:creationId xmlns:a16="http://schemas.microsoft.com/office/drawing/2014/main" xmlns="" id="{7F9C18FB-7409-47FC-AC1E-25D8D92B43B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4020" y="600151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391379F8-E11E-4853-9E20-E5E2A34F89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574020" y="6001512"/>
              <a:ext cx="246888" cy="246888"/>
              <a:chOff x="574020" y="6001512"/>
              <a:chExt cx="246888" cy="246888"/>
            </a:xfrm>
          </p:grpSpPr>
          <p:sp useBgFill="1"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00D31A90-2F39-4199-BEE6-8C279A36A12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22300" y="6057900"/>
                <a:ext cx="139700" cy="139700"/>
              </a:xfrm>
              <a:prstGeom prst="ellipse">
                <a:avLst/>
              </a:prstGeom>
              <a:ln>
                <a:noFill/>
              </a:ln>
              <a:effectLst>
                <a:innerShdw blurRad="50800">
                  <a:schemeClr val="tx1">
                    <a:alpha val="6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Donut 32">
                <a:extLst>
                  <a:ext uri="{FF2B5EF4-FFF2-40B4-BE49-F238E27FC236}">
                    <a16:creationId xmlns:a16="http://schemas.microsoft.com/office/drawing/2014/main" xmlns="" id="{3DEE03DE-A623-4C56-9A02-FE680171D53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74020" y="600151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033402B-B09D-4044-93BD-E37E3B295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Ďakujem za pozornosť...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7F4A9378-D3D4-404D-BF76-7A1290111F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74D592A1-BB2D-4F68-95DA-A6F1C42EC5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1" y="2556932"/>
            <a:ext cx="9601196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Emma </a:t>
            </a:r>
            <a:r>
              <a:rPr lang="en-US" dirty="0" err="1">
                <a:solidFill>
                  <a:schemeClr val="bg1"/>
                </a:solidFill>
              </a:rPr>
              <a:t>Špániková</a:t>
            </a:r>
            <a:r>
              <a:rPr lang="en-US" dirty="0">
                <a:solidFill>
                  <a:schemeClr val="bg1"/>
                </a:solidFill>
              </a:rPr>
              <a:t> 6.A.</a:t>
            </a:r>
          </a:p>
        </p:txBody>
      </p:sp>
    </p:spTree>
    <p:extLst>
      <p:ext uri="{BB962C8B-B14F-4D97-AF65-F5344CB8AC3E}">
        <p14:creationId xmlns:p14="http://schemas.microsoft.com/office/powerpoint/2010/main" xmlns="" val="24009213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0</TotalTime>
  <Words>107</Words>
  <Application>Microsoft Office PowerPoint</Application>
  <PresentationFormat>Vlastná</PresentationFormat>
  <Paragraphs>16</Paragraphs>
  <Slides>8</Slides>
  <Notes>0</Notes>
  <HiddenSlides>0</HiddenSlides>
  <MMClips>1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9" baseType="lpstr">
      <vt:lpstr>Organic</vt:lpstr>
      <vt:lpstr>Afrika</vt:lpstr>
      <vt:lpstr>O Afrike...</vt:lpstr>
      <vt:lpstr>Zvieratá v Afrike</vt:lpstr>
      <vt:lpstr>Jazerá v Afrike</vt:lpstr>
      <vt:lpstr>Fotky jazier v Afrike</vt:lpstr>
      <vt:lpstr>Sahara</vt:lpstr>
      <vt:lpstr>Viktóriine vodopády</vt:lpstr>
      <vt:lpstr>Ďakujem za pozornosť...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vzdel</dc:creator>
  <cp:lastModifiedBy>vzdelanie_detom2@outlook.sk</cp:lastModifiedBy>
  <cp:revision>156</cp:revision>
  <dcterms:created xsi:type="dcterms:W3CDTF">2020-12-11T13:02:45Z</dcterms:created>
  <dcterms:modified xsi:type="dcterms:W3CDTF">2021-04-23T07:33:00Z</dcterms:modified>
</cp:coreProperties>
</file>