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1" r:id="rId4"/>
    <p:sldId id="258" r:id="rId5"/>
    <p:sldId id="259" r:id="rId6"/>
    <p:sldId id="260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Predvolená sekcia" id="{5B25D8C2-69EB-4B0D-A098-271D25BC48C6}">
          <p14:sldIdLst>
            <p14:sldId id="256"/>
          </p14:sldIdLst>
        </p14:section>
        <p14:section name="Sekcia bez názvu" id="{6F1F3E18-AB28-43FD-B6C3-3EB801AFB409}">
          <p14:sldIdLst>
            <p14:sldId id="257"/>
            <p14:sldId id="261"/>
            <p14:sldId id="258"/>
            <p14:sldId id="259"/>
            <p14:sldId id="260"/>
            <p14:sldId id="262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/>
              <a:t>Kliknutím upravte štýl predlohy podnadpisu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9D432E65-2108-4E73-88C3-EBB5BCCE74B3}" type="datetimeFigureOut">
              <a:rPr lang="sk-SK" smtClean="0"/>
              <a:t>2.11.2020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6D5B26D9-3290-4CF3-A0BC-9110C93F30A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55156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/>
              <a:t>Kliknutím na ikonu pridáte obrázok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32E65-2108-4E73-88C3-EBB5BCCE74B3}" type="datetimeFigureOut">
              <a:rPr lang="sk-SK" smtClean="0"/>
              <a:t>2.11.2020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B26D9-3290-4CF3-A0BC-9110C93F30A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1431512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ázov a p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32E65-2108-4E73-88C3-EBB5BCCE74B3}" type="datetimeFigureOut">
              <a:rPr lang="sk-SK" smtClean="0"/>
              <a:t>2.11.2020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B26D9-3290-4CF3-A0BC-9110C93F30A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5582419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onuka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32E65-2108-4E73-88C3-EBB5BCCE74B3}" type="datetimeFigureOut">
              <a:rPr lang="sk-SK" smtClean="0"/>
              <a:t>2.11.2020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B26D9-3290-4CF3-A0BC-9110C93F30A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0854653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Karta s náz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32E65-2108-4E73-88C3-EBB5BCCE74B3}" type="datetimeFigureOut">
              <a:rPr lang="sk-SK" smtClean="0"/>
              <a:t>2.11.2020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B26D9-3290-4CF3-A0BC-9110C93F30A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252601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ĺpe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32E65-2108-4E73-88C3-EBB5BCCE74B3}" type="datetimeFigureOut">
              <a:rPr lang="sk-SK" smtClean="0"/>
              <a:t>2.11.2020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B26D9-3290-4CF3-A0BC-9110C93F30A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603302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ĺpec s obrázk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/>
              <a:t>Kliknutím na ikonu pridáte obrázok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/>
              <a:t>Kliknutím na ikonu pridáte obrázok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/>
              <a:t>Kliknutím na ikonu pridáte obrázok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32E65-2108-4E73-88C3-EBB5BCCE74B3}" type="datetimeFigureOut">
              <a:rPr lang="sk-SK" smtClean="0"/>
              <a:t>2.11.2020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B26D9-3290-4CF3-A0BC-9110C93F30A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492668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9D432E65-2108-4E73-88C3-EBB5BCCE74B3}" type="datetimeFigureOut">
              <a:rPr lang="sk-SK" smtClean="0"/>
              <a:t>2.11.2020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B26D9-3290-4CF3-A0BC-9110C93F30A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00380068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9D432E65-2108-4E73-88C3-EBB5BCCE74B3}" type="datetimeFigureOut">
              <a:rPr lang="sk-SK" smtClean="0"/>
              <a:t>2.11.2020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B26D9-3290-4CF3-A0BC-9110C93F30A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1660469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32E65-2108-4E73-88C3-EBB5BCCE74B3}" type="datetimeFigureOut">
              <a:rPr lang="sk-SK" smtClean="0"/>
              <a:t>2.11.2020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B26D9-3290-4CF3-A0BC-9110C93F30A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7761435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32E65-2108-4E73-88C3-EBB5BCCE74B3}" type="datetimeFigureOut">
              <a:rPr lang="sk-SK" smtClean="0"/>
              <a:t>2.11.2020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B26D9-3290-4CF3-A0BC-9110C93F30A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7166474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32E65-2108-4E73-88C3-EBB5BCCE74B3}" type="datetimeFigureOut">
              <a:rPr lang="sk-SK" smtClean="0"/>
              <a:t>2.11.2020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B26D9-3290-4CF3-A0BC-9110C93F30A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6779623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32E65-2108-4E73-88C3-EBB5BCCE74B3}" type="datetimeFigureOut">
              <a:rPr lang="sk-SK" smtClean="0"/>
              <a:t>2.11.2020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B26D9-3290-4CF3-A0BC-9110C93F30A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6847422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32E65-2108-4E73-88C3-EBB5BCCE74B3}" type="datetimeFigureOut">
              <a:rPr lang="sk-SK" smtClean="0"/>
              <a:t>2.11.2020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B26D9-3290-4CF3-A0BC-9110C93F30A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5351394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32E65-2108-4E73-88C3-EBB5BCCE74B3}" type="datetimeFigureOut">
              <a:rPr lang="sk-SK" smtClean="0"/>
              <a:t>2.11.2020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B26D9-3290-4CF3-A0BC-9110C93F30A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692684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32E65-2108-4E73-88C3-EBB5BCCE74B3}" type="datetimeFigureOut">
              <a:rPr lang="sk-SK" smtClean="0"/>
              <a:t>2.11.2020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B26D9-3290-4CF3-A0BC-9110C93F30A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49110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sk-SK"/>
              <a:t>Kliknutím na ikonu pridáte obrázok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32E65-2108-4E73-88C3-EBB5BCCE74B3}" type="datetimeFigureOut">
              <a:rPr lang="sk-SK" smtClean="0"/>
              <a:t>2.11.2020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B26D9-3290-4CF3-A0BC-9110C93F30A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735552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9D432E65-2108-4E73-88C3-EBB5BCCE74B3}" type="datetimeFigureOut">
              <a:rPr lang="sk-SK" smtClean="0"/>
              <a:t>2.11.2020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sk-SK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6D5B26D9-3290-4CF3-A0BC-9110C93F30A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607990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g"/><Relationship Id="rId4" Type="http://schemas.openxmlformats.org/officeDocument/2006/relationships/image" Target="../media/image5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g"/><Relationship Id="rId3" Type="http://schemas.openxmlformats.org/officeDocument/2006/relationships/hyperlink" Target="http://stur.host.sk/basne/duchy.htm" TargetMode="External"/><Relationship Id="rId7" Type="http://schemas.openxmlformats.org/officeDocument/2006/relationships/hyperlink" Target="http://stur.host.sk/basne/dom.htm" TargetMode="External"/><Relationship Id="rId2" Type="http://schemas.openxmlformats.org/officeDocument/2006/relationships/hyperlink" Target="http://stur.host.sk/basne/darmo.htm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://stur.host.sk/basne/matke.htm" TargetMode="External"/><Relationship Id="rId5" Type="http://schemas.openxmlformats.org/officeDocument/2006/relationships/hyperlink" Target="http://stur.host.sk/basne/a_o.htm" TargetMode="External"/><Relationship Id="rId4" Type="http://schemas.openxmlformats.org/officeDocument/2006/relationships/hyperlink" Target="http://stur.host.sk/basne/o_kraji.htm" TargetMode="External"/><Relationship Id="rId9" Type="http://schemas.openxmlformats.org/officeDocument/2006/relationships/image" Target="../media/image9.jp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6AEF4E2-4585-4697-952D-877459AA62C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b="1" i="1" dirty="0">
                <a:solidFill>
                  <a:srgbClr val="00B050"/>
                </a:solidFill>
              </a:rPr>
              <a:t>Ľudovít Štúr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1553414-9BE7-49A0-BD44-65D684FC5AA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/>
              <a:t>Zuzana </a:t>
            </a:r>
            <a:r>
              <a:rPr lang="sk-SK" dirty="0" err="1"/>
              <a:t>Pekarová</a:t>
            </a:r>
            <a:r>
              <a:rPr lang="sk-SK" dirty="0"/>
              <a:t> 8.A</a:t>
            </a:r>
          </a:p>
        </p:txBody>
      </p:sp>
      <p:pic>
        <p:nvPicPr>
          <p:cNvPr id="5" name="Obrázok 4">
            <a:extLst>
              <a:ext uri="{FF2B5EF4-FFF2-40B4-BE49-F238E27FC236}">
                <a16:creationId xmlns:a16="http://schemas.microsoft.com/office/drawing/2014/main" id="{B3116C78-FE38-4224-82B3-7DC57B90D15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1" y="1219199"/>
            <a:ext cx="4306956" cy="402866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892445824"/>
      </p:ext>
    </p:extLst>
  </p:cSld>
  <p:clrMapOvr>
    <a:masterClrMapping/>
  </p:clrMapOvr>
  <p:transition spd="slow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7E82EE0-C81D-41F9-993C-E0A42D2A17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13043" y="973668"/>
            <a:ext cx="3167270" cy="706964"/>
          </a:xfrm>
        </p:spPr>
        <p:txBody>
          <a:bodyPr/>
          <a:lstStyle/>
          <a:p>
            <a:r>
              <a:rPr lang="sk-SK" b="1" i="1" dirty="0">
                <a:solidFill>
                  <a:srgbClr val="00B050"/>
                </a:solidFill>
              </a:rPr>
              <a:t>informácie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E43C9FF5-0C96-4A4D-9660-8D554CAE54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0721" y="2199861"/>
            <a:ext cx="10515600" cy="439972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altLang="sk-SK" sz="1800" b="1" i="1" dirty="0">
              <a:solidFill>
                <a:srgbClr val="92D050"/>
              </a:solidFill>
              <a:latin typeface="Comic Sans MS" panose="030F0702030302020204" pitchFamily="66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  <a:buSzTx/>
              <a:buFont typeface="Wingdings" panose="05000000000000000000" pitchFamily="2" charset="2"/>
              <a:buBlip>
                <a:blip r:embed="rId2"/>
              </a:buBlip>
            </a:pPr>
            <a:r>
              <a:rPr lang="sk-SK" altLang="sk-SK" sz="1800" dirty="0">
                <a:solidFill>
                  <a:schemeClr val="tx1"/>
                </a:solidFill>
                <a:latin typeface="Comic Sans MS" panose="030F0702030302020204" pitchFamily="66" charset="0"/>
              </a:rPr>
              <a:t>Narodil sa </a:t>
            </a:r>
            <a:r>
              <a:rPr lang="sk-SK" altLang="sk-SK" sz="1800" b="1" dirty="0">
                <a:solidFill>
                  <a:srgbClr val="FFC000"/>
                </a:solidFill>
                <a:latin typeface="Comic Sans MS" panose="030F0702030302020204" pitchFamily="66" charset="0"/>
              </a:rPr>
              <a:t>29.10.1815</a:t>
            </a:r>
            <a:r>
              <a:rPr lang="sk-SK" altLang="sk-SK" sz="1800" dirty="0">
                <a:latin typeface="Comic Sans MS" panose="030F0702030302020204" pitchFamily="66" charset="0"/>
              </a:rPr>
              <a:t> </a:t>
            </a:r>
            <a:r>
              <a:rPr lang="sk-SK" altLang="sk-SK" sz="1800" dirty="0">
                <a:solidFill>
                  <a:schemeClr val="tx1"/>
                </a:solidFill>
                <a:latin typeface="Comic Sans MS" panose="030F0702030302020204" pitchFamily="66" charset="0"/>
              </a:rPr>
              <a:t>v Uhrovci v rodine učiteľa</a:t>
            </a:r>
          </a:p>
          <a:p>
            <a:pPr eaLnBrk="1" hangingPunct="1"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  <a:buClrTx/>
              <a:buSzTx/>
              <a:buFontTx/>
              <a:buBlip>
                <a:blip r:embed="rId2"/>
              </a:buBlip>
            </a:pPr>
            <a:r>
              <a:rPr lang="sk-SK" altLang="sk-SK" sz="1800" dirty="0">
                <a:solidFill>
                  <a:schemeClr val="tx1"/>
                </a:solidFill>
                <a:latin typeface="Comic Sans MS" panose="030F0702030302020204" pitchFamily="66" charset="0"/>
              </a:rPr>
              <a:t>Študoval na gymnáziu v </a:t>
            </a:r>
            <a:r>
              <a:rPr lang="sk-SK" altLang="sk-SK" sz="1800" dirty="0" err="1">
                <a:solidFill>
                  <a:schemeClr val="tx1"/>
                </a:solidFill>
                <a:latin typeface="Comic Sans MS" panose="030F0702030302020204" pitchFamily="66" charset="0"/>
              </a:rPr>
              <a:t>Rábe</a:t>
            </a:r>
            <a:r>
              <a:rPr lang="sk-SK" altLang="sk-SK" sz="1800" dirty="0">
                <a:solidFill>
                  <a:schemeClr val="tx1"/>
                </a:solidFill>
                <a:latin typeface="Comic Sans MS" panose="030F0702030302020204" pitchFamily="66" charset="0"/>
              </a:rPr>
              <a:t>, lýceu v Bratislave,...</a:t>
            </a:r>
          </a:p>
          <a:p>
            <a:pPr eaLnBrk="1" hangingPunct="1"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  <a:buClrTx/>
              <a:buSzTx/>
              <a:buFontTx/>
              <a:buBlip>
                <a:blip r:embed="rId2"/>
              </a:buBlip>
            </a:pPr>
            <a:r>
              <a:rPr lang="sk-SK" altLang="sk-SK" sz="1800" b="1" dirty="0">
                <a:solidFill>
                  <a:srgbClr val="FFC000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1835</a:t>
            </a:r>
            <a:r>
              <a:rPr lang="sk-SK" altLang="sk-SK" sz="1800" dirty="0">
                <a:latin typeface="Comic Sans MS" panose="030F0702030302020204" pitchFamily="66" charset="0"/>
                <a:cs typeface="Times New Roman" panose="02020603050405020304" pitchFamily="18" charset="0"/>
              </a:rPr>
              <a:t> </a:t>
            </a:r>
            <a:r>
              <a:rPr lang="sk-SK" altLang="sk-SK" sz="1800" dirty="0">
                <a:latin typeface="Comic Sans MS" panose="030F0702030302020204" pitchFamily="66" charset="0"/>
              </a:rPr>
              <a:t>-</a:t>
            </a:r>
            <a:r>
              <a:rPr lang="sk-SK" altLang="sk-SK" sz="1800" dirty="0">
                <a:latin typeface="Comic Sans MS" panose="030F0702030302020204" pitchFamily="66" charset="0"/>
                <a:cs typeface="Times New Roman" panose="02020603050405020304" pitchFamily="18" charset="0"/>
              </a:rPr>
              <a:t> </a:t>
            </a:r>
            <a:r>
              <a:rPr lang="sk-SK" altLang="sk-SK" sz="1800" dirty="0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zapoj</a:t>
            </a:r>
            <a:r>
              <a:rPr lang="sk-SK" altLang="sk-SK" sz="1800" dirty="0">
                <a:solidFill>
                  <a:schemeClr val="tx1"/>
                </a:solidFill>
                <a:latin typeface="Comic Sans MS" panose="030F0702030302020204" pitchFamily="66" charset="0"/>
              </a:rPr>
              <a:t>enie</a:t>
            </a:r>
            <a:r>
              <a:rPr lang="sk-SK" altLang="sk-SK" sz="1800" dirty="0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 do spolkovej činnosti</a:t>
            </a:r>
            <a:r>
              <a:rPr lang="sk-SK" altLang="sk-SK" sz="1800" dirty="0">
                <a:solidFill>
                  <a:schemeClr val="tx1"/>
                </a:solidFill>
                <a:latin typeface="Comic Sans MS" panose="030F0702030302020204" pitchFamily="66" charset="0"/>
              </a:rPr>
              <a:t>, predseda </a:t>
            </a:r>
            <a:r>
              <a:rPr lang="sk-SK" altLang="sk-SK" sz="1800" dirty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  <a:t>Spoločnosti česko-slovanskej</a:t>
            </a:r>
          </a:p>
          <a:p>
            <a:pPr eaLnBrk="1" hangingPunct="1"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  <a:buClrTx/>
              <a:buSzTx/>
              <a:buFontTx/>
              <a:buBlip>
                <a:blip r:embed="rId2"/>
              </a:buBlip>
            </a:pPr>
            <a:r>
              <a:rPr lang="sk-SK" altLang="sk-SK" sz="1800" b="1" dirty="0">
                <a:solidFill>
                  <a:srgbClr val="FFC000"/>
                </a:solidFill>
                <a:latin typeface="Comic Sans MS" panose="030F0702030302020204" pitchFamily="66" charset="0"/>
              </a:rPr>
              <a:t>1837</a:t>
            </a:r>
            <a:r>
              <a:rPr lang="sk-SK" altLang="sk-SK" sz="1800" dirty="0">
                <a:latin typeface="Comic Sans MS" panose="030F0702030302020204" pitchFamily="66" charset="0"/>
              </a:rPr>
              <a:t> –</a:t>
            </a:r>
            <a:r>
              <a:rPr lang="sk-SK" altLang="sk-SK" sz="1800" dirty="0">
                <a:solidFill>
                  <a:schemeClr val="tx1"/>
                </a:solidFill>
                <a:latin typeface="Comic Sans MS" panose="030F0702030302020204" pitchFamily="66" charset="0"/>
              </a:rPr>
              <a:t> zakázanie činnosti a prenesenie</a:t>
            </a:r>
            <a:r>
              <a:rPr lang="sk-SK" altLang="sk-SK" sz="1800" dirty="0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 činnosť na </a:t>
            </a:r>
            <a:r>
              <a:rPr lang="sk-SK" altLang="sk-SK" sz="1800" b="1" dirty="0">
                <a:solidFill>
                  <a:srgbClr val="92D050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Katedru reči a literatúry československej</a:t>
            </a:r>
            <a:r>
              <a:rPr lang="sk-SK" altLang="sk-SK" sz="1800" dirty="0">
                <a:latin typeface="Comic Sans MS" panose="030F0702030302020204" pitchFamily="66" charset="0"/>
                <a:cs typeface="Times New Roman" panose="02020603050405020304" pitchFamily="18" charset="0"/>
              </a:rPr>
              <a:t>, </a:t>
            </a:r>
            <a:r>
              <a:rPr lang="sk-SK" altLang="sk-SK" sz="1800" dirty="0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kde pôsobil ako zástupca profesora </a:t>
            </a:r>
            <a:r>
              <a:rPr lang="sk-SK" altLang="sk-SK" sz="1800" dirty="0">
                <a:solidFill>
                  <a:schemeClr val="accent5">
                    <a:lumMod val="75000"/>
                  </a:schemeClr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Palkoviča</a:t>
            </a:r>
            <a:endParaRPr lang="sk-SK" altLang="sk-SK" sz="1800" dirty="0">
              <a:latin typeface="Comic Sans MS" panose="030F0702030302020204" pitchFamily="66" charset="0"/>
            </a:endParaRPr>
          </a:p>
          <a:p>
            <a:pPr eaLnBrk="1" hangingPunct="1"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  <a:buClrTx/>
              <a:buSzTx/>
              <a:buFontTx/>
              <a:buBlip>
                <a:blip r:embed="rId2"/>
              </a:buBlip>
            </a:pPr>
            <a:r>
              <a:rPr lang="sk-SK" altLang="sk-SK" sz="1800" b="1" dirty="0">
                <a:solidFill>
                  <a:srgbClr val="FFC000"/>
                </a:solidFill>
                <a:latin typeface="Comic Sans MS" panose="030F0702030302020204" pitchFamily="66" charset="0"/>
              </a:rPr>
              <a:t>1843</a:t>
            </a:r>
            <a:r>
              <a:rPr lang="sk-SK" altLang="sk-SK" sz="1800" dirty="0">
                <a:latin typeface="Comic Sans MS" panose="030F0702030302020204" pitchFamily="66" charset="0"/>
              </a:rPr>
              <a:t> – </a:t>
            </a:r>
            <a:r>
              <a:rPr lang="sk-SK" altLang="sk-SK" sz="1800" dirty="0">
                <a:solidFill>
                  <a:schemeClr val="tx1"/>
                </a:solidFill>
                <a:latin typeface="Comic Sans MS" panose="030F0702030302020204" pitchFamily="66" charset="0"/>
              </a:rPr>
              <a:t>spolu s Hurbanom a Hodžom na fare v Hlbokom sa dohodli na kodifikácii spisovného</a:t>
            </a:r>
            <a:r>
              <a:rPr lang="sk-SK" altLang="sk-SK" sz="1800" dirty="0">
                <a:latin typeface="Comic Sans MS" panose="030F0702030302020204" pitchFamily="66" charset="0"/>
              </a:rPr>
              <a:t> </a:t>
            </a:r>
            <a:r>
              <a:rPr lang="sk-SK" altLang="sk-SK" sz="1800" dirty="0">
                <a:solidFill>
                  <a:schemeClr val="tx1"/>
                </a:solidFill>
                <a:latin typeface="Comic Sans MS" panose="030F0702030302020204" pitchFamily="66" charset="0"/>
              </a:rPr>
              <a:t>jazyka</a:t>
            </a:r>
          </a:p>
          <a:p>
            <a:pPr eaLnBrk="1" hangingPunct="1"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  <a:buSzTx/>
              <a:buFont typeface="Wingdings" panose="05000000000000000000" pitchFamily="2" charset="2"/>
              <a:buBlip>
                <a:blip r:embed="rId2"/>
              </a:buBlip>
            </a:pPr>
            <a:r>
              <a:rPr lang="sk-SK" altLang="sk-SK" sz="1800" dirty="0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Bol pozbavený profesúry na lýceu a bol nútený odísť z Bratislavy</a:t>
            </a:r>
          </a:p>
          <a:p>
            <a:pPr eaLnBrk="1" hangingPunct="1"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  <a:buSzTx/>
              <a:buFont typeface="Wingdings" panose="05000000000000000000" pitchFamily="2" charset="2"/>
              <a:buBlip>
                <a:blip r:embed="rId2"/>
              </a:buBlip>
            </a:pPr>
            <a:r>
              <a:rPr lang="sk-SK" altLang="sk-SK" dirty="0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Zomrel </a:t>
            </a:r>
            <a:r>
              <a:rPr lang="sk-SK" altLang="sk-SK" b="1" dirty="0">
                <a:solidFill>
                  <a:srgbClr val="FFC000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12.1. 1856 </a:t>
            </a:r>
            <a:r>
              <a:rPr lang="sk-SK" altLang="sk-SK" dirty="0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v Modre</a:t>
            </a:r>
          </a:p>
          <a:p>
            <a:pPr eaLnBrk="1" hangingPunct="1"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  <a:buSzTx/>
              <a:buFont typeface="Wingdings" panose="05000000000000000000" pitchFamily="2" charset="2"/>
              <a:buBlip>
                <a:blip r:embed="rId2"/>
              </a:buBlip>
            </a:pPr>
            <a:r>
              <a:rPr lang="sk-SK" altLang="sk-SK" sz="1800" dirty="0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Bol slovenský národný buditeľ, kodifikátor spisovnej slovenčiny, politik, f</a:t>
            </a:r>
            <a:r>
              <a:rPr lang="sk-SK" altLang="sk-SK" dirty="0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ilozof, historik, jazykovedec, spisovateľ, básnik, publicista, redaktor a pedagóg</a:t>
            </a:r>
          </a:p>
          <a:p>
            <a:pPr eaLnBrk="1" hangingPunct="1"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  <a:buSzTx/>
              <a:buFont typeface="Wingdings" panose="05000000000000000000" pitchFamily="2" charset="2"/>
              <a:buBlip>
                <a:blip r:embed="rId2"/>
              </a:buBlip>
            </a:pPr>
            <a:r>
              <a:rPr lang="sk-SK" altLang="sk-SK" sz="1800" dirty="0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Jeho básne vyšli v zbierke </a:t>
            </a:r>
            <a:r>
              <a:rPr lang="sk-SK" altLang="sk-SK" sz="1800" b="1" dirty="0">
                <a:solidFill>
                  <a:srgbClr val="92D050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Spevy a piesne</a:t>
            </a:r>
          </a:p>
          <a:p>
            <a:pPr eaLnBrk="1" hangingPunct="1"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  <a:buSzTx/>
              <a:buFont typeface="Wingdings" panose="05000000000000000000" pitchFamily="2" charset="2"/>
              <a:buBlip>
                <a:blip r:embed="rId2"/>
              </a:buBlip>
            </a:pPr>
            <a:r>
              <a:rPr lang="sk-SK" altLang="sk-SK" sz="1800" dirty="0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Zaslúžil sa o uzákonenie spis. </a:t>
            </a:r>
            <a:r>
              <a:rPr lang="sk-SK" altLang="sk-SK" dirty="0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j</a:t>
            </a:r>
            <a:r>
              <a:rPr lang="sk-SK" altLang="sk-SK" sz="1800" dirty="0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azyka</a:t>
            </a:r>
          </a:p>
          <a:p>
            <a:pPr eaLnBrk="1" hangingPunct="1"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  <a:buSzTx/>
              <a:buFont typeface="Wingdings" panose="05000000000000000000" pitchFamily="2" charset="2"/>
              <a:buBlip>
                <a:blip r:embed="rId2"/>
              </a:buBlip>
            </a:pPr>
            <a:r>
              <a:rPr lang="sk-SK" altLang="sk-SK" sz="1800" dirty="0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Potrebu spis. </a:t>
            </a:r>
            <a:r>
              <a:rPr lang="sk-SK" altLang="sk-SK" dirty="0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jazyka zdôvodnil v diele „</a:t>
            </a:r>
            <a:r>
              <a:rPr lang="sk-SK" altLang="sk-SK" b="1" i="1" dirty="0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Potreba </a:t>
            </a:r>
            <a:r>
              <a:rPr lang="sk-SK" altLang="sk-SK" b="1" i="1" dirty="0" err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písaňja</a:t>
            </a:r>
            <a:r>
              <a:rPr lang="sk-SK" altLang="sk-SK" dirty="0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“ alebo „</a:t>
            </a:r>
            <a:r>
              <a:rPr lang="sk-SK" altLang="sk-SK" b="1" i="1" dirty="0" err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Nárečja</a:t>
            </a:r>
            <a:r>
              <a:rPr lang="sk-SK" altLang="sk-SK" b="1" i="1" dirty="0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 </a:t>
            </a:r>
            <a:r>
              <a:rPr lang="sk-SK" altLang="sk-SK" b="1" i="1" dirty="0" err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slovanskô</a:t>
            </a:r>
            <a:r>
              <a:rPr lang="sk-SK" altLang="sk-SK" b="1" i="1" dirty="0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“</a:t>
            </a:r>
          </a:p>
          <a:p>
            <a:pPr eaLnBrk="1" hangingPunct="1"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  <a:buSzTx/>
              <a:buFont typeface="Wingdings" panose="05000000000000000000" pitchFamily="2" charset="2"/>
              <a:buBlip>
                <a:blip r:embed="rId2"/>
              </a:buBlip>
            </a:pPr>
            <a:r>
              <a:rPr lang="sk-SK" altLang="sk-SK" b="1" i="1" dirty="0" err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Slovenskje</a:t>
            </a:r>
            <a:r>
              <a:rPr lang="sk-SK" altLang="sk-SK" b="1" i="1" dirty="0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 </a:t>
            </a:r>
            <a:r>
              <a:rPr lang="sk-SK" altLang="sk-SK" b="1" i="1" dirty="0" err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národňje</a:t>
            </a:r>
            <a:r>
              <a:rPr lang="sk-SK" altLang="sk-SK" b="1" i="1" dirty="0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 </a:t>
            </a:r>
            <a:r>
              <a:rPr lang="sk-SK" altLang="sk-SK" b="1" i="1" dirty="0" err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novini</a:t>
            </a:r>
            <a:endParaRPr lang="sk-SK" altLang="sk-SK" sz="1800" b="1" i="1" dirty="0">
              <a:solidFill>
                <a:schemeClr val="tx1"/>
              </a:solidFill>
              <a:latin typeface="Comic Sans MS" panose="030F0702030302020204" pitchFamily="66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  <a:buSzTx/>
              <a:buFont typeface="Wingdings" panose="05000000000000000000" pitchFamily="2" charset="2"/>
              <a:buBlip>
                <a:blip r:embed="rId2"/>
              </a:buBlip>
            </a:pPr>
            <a:endParaRPr lang="sk-SK" altLang="sk-SK" sz="1800" dirty="0">
              <a:solidFill>
                <a:schemeClr val="tx1"/>
              </a:solidFill>
              <a:latin typeface="Comic Sans MS" panose="030F0702030302020204" pitchFamily="66" charset="0"/>
              <a:cs typeface="Times New Roman" panose="02020603050405020304" pitchFamily="18" charset="0"/>
            </a:endParaRPr>
          </a:p>
        </p:txBody>
      </p:sp>
      <p:pic>
        <p:nvPicPr>
          <p:cNvPr id="5" name="Obrázok 4">
            <a:extLst>
              <a:ext uri="{FF2B5EF4-FFF2-40B4-BE49-F238E27FC236}">
                <a16:creationId xmlns:a16="http://schemas.microsoft.com/office/drawing/2014/main" id="{CB292971-9031-4952-9F55-7F11B7EC36E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67750" y="66354"/>
            <a:ext cx="3524250" cy="1295400"/>
          </a:xfrm>
          <a:prstGeom prst="rect">
            <a:avLst/>
          </a:prstGeom>
        </p:spPr>
      </p:pic>
      <p:pic>
        <p:nvPicPr>
          <p:cNvPr id="7" name="Obrázok 6">
            <a:extLst>
              <a:ext uri="{FF2B5EF4-FFF2-40B4-BE49-F238E27FC236}">
                <a16:creationId xmlns:a16="http://schemas.microsoft.com/office/drawing/2014/main" id="{15824F6C-2B9D-45E6-A1BA-9EE22AA5745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403" y="258418"/>
            <a:ext cx="2543175" cy="1790700"/>
          </a:xfrm>
          <a:prstGeom prst="rect">
            <a:avLst/>
          </a:prstGeom>
        </p:spPr>
      </p:pic>
      <p:pic>
        <p:nvPicPr>
          <p:cNvPr id="11" name="Obrázok 10">
            <a:extLst>
              <a:ext uri="{FF2B5EF4-FFF2-40B4-BE49-F238E27FC236}">
                <a16:creationId xmlns:a16="http://schemas.microsoft.com/office/drawing/2014/main" id="{E85A53F6-B5FC-46ED-9C42-74833D4C621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7975" y="1001000"/>
            <a:ext cx="1743075" cy="1790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68239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915B469-F680-4279-BA17-AD9E5FC5CC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4" y="2401956"/>
            <a:ext cx="4941046" cy="2398644"/>
          </a:xfrm>
        </p:spPr>
        <p:txBody>
          <a:bodyPr/>
          <a:lstStyle/>
          <a:p>
            <a:pPr eaLnBrk="1" hangingPunct="1"/>
            <a:r>
              <a:rPr lang="cs-CZ" altLang="sk-SK" sz="1800" dirty="0" err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Ako</a:t>
            </a:r>
            <a:r>
              <a:rPr lang="cs-CZ" altLang="sk-SK" sz="1800" dirty="0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 historik organizoval </a:t>
            </a:r>
            <a:r>
              <a:rPr lang="cs-CZ" altLang="sk-SK" sz="1800" b="1" dirty="0" err="1">
                <a:solidFill>
                  <a:srgbClr val="92D050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vychádzky</a:t>
            </a:r>
            <a:r>
              <a:rPr lang="cs-CZ" altLang="sk-SK" sz="1800" b="1" dirty="0">
                <a:solidFill>
                  <a:srgbClr val="92D050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 mládeže</a:t>
            </a:r>
            <a:r>
              <a:rPr lang="cs-CZ" altLang="sk-SK" sz="1800" dirty="0">
                <a:solidFill>
                  <a:srgbClr val="92D050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 </a:t>
            </a:r>
            <a:r>
              <a:rPr lang="cs-CZ" altLang="sk-SK" sz="1800" dirty="0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do </a:t>
            </a:r>
            <a:r>
              <a:rPr lang="cs-CZ" altLang="sk-SK" sz="1800" dirty="0" err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okolia</a:t>
            </a:r>
            <a:r>
              <a:rPr lang="cs-CZ" altLang="sk-SK" sz="1800" dirty="0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 Bratislavy a  na </a:t>
            </a:r>
            <a:r>
              <a:rPr lang="cs-CZ" altLang="sk-SK" sz="1800" dirty="0" err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pamätné</a:t>
            </a:r>
            <a:r>
              <a:rPr lang="cs-CZ" altLang="sk-SK" sz="1800" dirty="0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 </a:t>
            </a:r>
            <a:r>
              <a:rPr lang="cs-CZ" altLang="sk-SK" sz="1800" dirty="0" err="1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miesta</a:t>
            </a:r>
            <a:r>
              <a:rPr lang="cs-CZ" altLang="sk-SK" sz="1800" dirty="0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, čím </a:t>
            </a:r>
            <a:r>
              <a:rPr lang="cs-CZ" altLang="sk-SK" sz="1800" b="1" dirty="0" err="1">
                <a:solidFill>
                  <a:srgbClr val="92D050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dvíhal</a:t>
            </a:r>
            <a:r>
              <a:rPr lang="cs-CZ" altLang="sk-SK" sz="1800" b="1" dirty="0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 </a:t>
            </a:r>
            <a:r>
              <a:rPr lang="cs-CZ" altLang="sk-SK" sz="1800" b="1" dirty="0">
                <a:solidFill>
                  <a:srgbClr val="92D050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a upevňoval </a:t>
            </a:r>
            <a:r>
              <a:rPr lang="cs-CZ" altLang="sk-SK" sz="1800" b="1" dirty="0" err="1">
                <a:solidFill>
                  <a:srgbClr val="92D050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národné</a:t>
            </a:r>
            <a:r>
              <a:rPr lang="cs-CZ" altLang="sk-SK" sz="1800" b="1" dirty="0">
                <a:solidFill>
                  <a:srgbClr val="92D050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 a slovanské </a:t>
            </a:r>
            <a:r>
              <a:rPr lang="cs-CZ" altLang="sk-SK" sz="1800" b="1" dirty="0" err="1">
                <a:solidFill>
                  <a:srgbClr val="92D050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povedomie</a:t>
            </a:r>
            <a:r>
              <a:rPr lang="cs-CZ" altLang="sk-SK" sz="1800" dirty="0">
                <a:solidFill>
                  <a:srgbClr val="92D050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.</a:t>
            </a:r>
            <a:br>
              <a:rPr lang="cs-CZ" altLang="sk-SK" sz="1800" dirty="0">
                <a:solidFill>
                  <a:schemeClr val="tx1"/>
                </a:solidFill>
                <a:latin typeface="Comic Sans MS" panose="030F0702030302020204" pitchFamily="66" charset="0"/>
                <a:ea typeface="Arial Unicode MS" pitchFamily="34" charset="-128"/>
              </a:rPr>
            </a:br>
            <a:r>
              <a:rPr lang="sk-SK" altLang="sk-SK" sz="1800" dirty="0">
                <a:solidFill>
                  <a:schemeClr val="tx1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Výstupy boli spojené s historickými výkladmi, recitovaním básní, spevom národných piesní a spoločenským pobavením. </a:t>
            </a:r>
            <a:br>
              <a:rPr lang="cs-CZ" altLang="sk-SK" sz="3600" dirty="0">
                <a:latin typeface="Comic Sans MS" panose="030F0702030302020204" pitchFamily="66" charset="0"/>
                <a:cs typeface="Times New Roman" panose="02020603050405020304" pitchFamily="18" charset="0"/>
              </a:rPr>
            </a:b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966AFC5B-6CBD-4AB8-8A21-D10016006F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69425" y="2603500"/>
            <a:ext cx="4505739" cy="34163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SzTx/>
              <a:buFont typeface="Wingdings" panose="05000000000000000000" pitchFamily="2" charset="2"/>
              <a:buBlip>
                <a:blip r:embed="rId2"/>
              </a:buBlip>
            </a:pPr>
            <a:r>
              <a:rPr lang="sk-SK" altLang="sk-SK" sz="2000" dirty="0">
                <a:latin typeface="Comic Sans MS" panose="030F0702030302020204" pitchFamily="66" charset="0"/>
              </a:rPr>
              <a:t>V</a:t>
            </a:r>
            <a:r>
              <a:rPr lang="sk-SK" altLang="sk-SK" sz="2000" dirty="0">
                <a:latin typeface="Comic Sans MS" panose="030F0702030302020204" pitchFamily="66" charset="0"/>
                <a:cs typeface="Times New Roman" panose="02020603050405020304" pitchFamily="18" charset="0"/>
              </a:rPr>
              <a:t> poézii ho </a:t>
            </a:r>
            <a:r>
              <a:rPr lang="sk-SK" altLang="sk-SK" sz="2000" dirty="0" err="1">
                <a:latin typeface="Comic Sans MS" panose="030F0702030302020204" pitchFamily="66" charset="0"/>
                <a:cs typeface="Times New Roman" panose="02020603050405020304" pitchFamily="18" charset="0"/>
              </a:rPr>
              <a:t>predčili</a:t>
            </a:r>
            <a:r>
              <a:rPr lang="sk-SK" altLang="sk-SK" sz="2000" dirty="0">
                <a:latin typeface="Comic Sans MS" panose="030F0702030302020204" pitchFamily="66" charset="0"/>
                <a:cs typeface="Times New Roman" panose="02020603050405020304" pitchFamily="18" charset="0"/>
              </a:rPr>
              <a:t> jeho priatelia, ako napr. </a:t>
            </a:r>
            <a:r>
              <a:rPr lang="sk-SK" altLang="sk-SK" sz="2000" dirty="0">
                <a:solidFill>
                  <a:srgbClr val="92D050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Samo Chalúpka</a:t>
            </a:r>
            <a:endParaRPr lang="sk-SK" altLang="sk-SK" sz="2000" dirty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eaLnBrk="1" hangingPunct="1">
              <a:lnSpc>
                <a:spcPct val="90000"/>
              </a:lnSpc>
              <a:buSzTx/>
              <a:buFont typeface="Wingdings" panose="05000000000000000000" pitchFamily="2" charset="2"/>
              <a:buBlip>
                <a:blip r:embed="rId2"/>
              </a:buBlip>
            </a:pPr>
            <a:r>
              <a:rPr lang="sk-SK" altLang="sk-SK" sz="2000" dirty="0">
                <a:latin typeface="Comic Sans MS" panose="030F0702030302020204" pitchFamily="66" charset="0"/>
                <a:cs typeface="Times New Roman" panose="02020603050405020304" pitchFamily="18" charset="0"/>
              </a:rPr>
              <a:t>Prvé básne písal Štúr po česky</a:t>
            </a:r>
            <a:endParaRPr lang="sk-SK" altLang="sk-SK" sz="2000" dirty="0">
              <a:latin typeface="Comic Sans MS" panose="030F0702030302020204" pitchFamily="66" charset="0"/>
            </a:endParaRPr>
          </a:p>
          <a:p>
            <a:pPr eaLnBrk="1" hangingPunct="1">
              <a:lnSpc>
                <a:spcPct val="90000"/>
              </a:lnSpc>
              <a:buSzTx/>
              <a:buFont typeface="Wingdings" panose="05000000000000000000" pitchFamily="2" charset="2"/>
              <a:buBlip>
                <a:blip r:embed="rId2"/>
              </a:buBlip>
            </a:pPr>
            <a:r>
              <a:rPr lang="sk-SK" altLang="sk-SK" sz="2000" dirty="0">
                <a:latin typeface="Comic Sans MS" panose="030F0702030302020204" pitchFamily="66" charset="0"/>
                <a:cs typeface="Times New Roman" panose="02020603050405020304" pitchFamily="18" charset="0"/>
              </a:rPr>
              <a:t>Štúr prispel v poézii pri prechode z klasicizmu ku romantizmu</a:t>
            </a:r>
          </a:p>
          <a:p>
            <a:pPr eaLnBrk="1" hangingPunct="1">
              <a:lnSpc>
                <a:spcPct val="90000"/>
              </a:lnSpc>
              <a:buSzTx/>
              <a:buFont typeface="Wingdings" panose="05000000000000000000" pitchFamily="2" charset="2"/>
              <a:buBlip>
                <a:blip r:embed="rId2"/>
              </a:buBlip>
            </a:pPr>
            <a:r>
              <a:rPr lang="sk-SK" altLang="sk-SK" sz="2000" dirty="0">
                <a:latin typeface="Comic Sans MS" panose="030F0702030302020204" pitchFamily="66" charset="0"/>
                <a:cs typeface="Times New Roman" panose="02020603050405020304" pitchFamily="18" charset="0"/>
              </a:rPr>
              <a:t>Jeho najvýznamnejšie diela </a:t>
            </a:r>
            <a:r>
              <a:rPr lang="sk-SK" altLang="sk-SK" sz="2000" dirty="0">
                <a:solidFill>
                  <a:schemeClr val="accent1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(na novej</a:t>
            </a:r>
            <a:r>
              <a:rPr lang="sk-SK" altLang="sk-SK" sz="2000" dirty="0">
                <a:latin typeface="Comic Sans MS" panose="030F0702030302020204" pitchFamily="66" charset="0"/>
                <a:cs typeface="Times New Roman" panose="02020603050405020304" pitchFamily="18" charset="0"/>
              </a:rPr>
              <a:t> </a:t>
            </a:r>
            <a:r>
              <a:rPr lang="sk-SK" altLang="sk-SK" sz="2000" dirty="0">
                <a:solidFill>
                  <a:schemeClr val="accent1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strane)</a:t>
            </a:r>
          </a:p>
          <a:p>
            <a:pPr eaLnBrk="1" hangingPunct="1">
              <a:lnSpc>
                <a:spcPct val="90000"/>
              </a:lnSpc>
              <a:buSzTx/>
              <a:buFont typeface="Wingdings" panose="05000000000000000000" pitchFamily="2" charset="2"/>
              <a:buBlip>
                <a:blip r:embed="rId2"/>
              </a:buBlip>
            </a:pPr>
            <a:endParaRPr lang="sk-SK" altLang="sk-SK" sz="1800" dirty="0">
              <a:latin typeface="Comic Sans MS" panose="030F0702030302020204" pitchFamily="66" charset="0"/>
            </a:endParaRPr>
          </a:p>
          <a:p>
            <a:endParaRPr lang="sk-SK" dirty="0"/>
          </a:p>
        </p:txBody>
      </p:sp>
      <p:pic>
        <p:nvPicPr>
          <p:cNvPr id="7" name="Obrázok 6">
            <a:extLst>
              <a:ext uri="{FF2B5EF4-FFF2-40B4-BE49-F238E27FC236}">
                <a16:creationId xmlns:a16="http://schemas.microsoft.com/office/drawing/2014/main" id="{F1A87EF2-C285-420C-A135-456174B6FA0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4331" y="4456044"/>
            <a:ext cx="4505739" cy="213028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11961369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2A06D5F-0B6C-4ABE-A64D-8F28D1AFD9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i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diela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E65A196C-9638-4F25-80FC-91D3589E6D8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90330" y="2332382"/>
            <a:ext cx="5045330" cy="44129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altLang="sk-SK" b="1" i="1" dirty="0">
                <a:solidFill>
                  <a:srgbClr val="C00000"/>
                </a:solidFill>
                <a:latin typeface="Comic Sans MS" panose="030F0702030302020204" pitchFamily="66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-Darmo dokola </a:t>
            </a:r>
            <a:r>
              <a:rPr lang="cs-CZ" altLang="sk-SK" b="1" i="1" dirty="0" err="1">
                <a:solidFill>
                  <a:srgbClr val="C00000"/>
                </a:solidFill>
                <a:latin typeface="Comic Sans MS" panose="030F0702030302020204" pitchFamily="66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tekáte</a:t>
            </a:r>
            <a:br>
              <a:rPr lang="sk-SK" altLang="sk-SK" b="1" i="1" dirty="0">
                <a:solidFill>
                  <a:srgbClr val="C00000"/>
                </a:solidFill>
                <a:latin typeface="Comic Sans MS" panose="030F0702030302020204" pitchFamily="66" charset="0"/>
              </a:rPr>
            </a:br>
            <a:r>
              <a:rPr lang="sk-SK" altLang="sk-SK" b="1" i="1" dirty="0">
                <a:solidFill>
                  <a:srgbClr val="C00000"/>
                </a:solidFill>
                <a:latin typeface="Comic Sans MS" panose="030F0702030302020204" pitchFamily="66" charset="0"/>
              </a:rPr>
              <a:t>-</a:t>
            </a:r>
            <a:r>
              <a:rPr lang="cs-CZ" altLang="sk-SK" b="1" i="1" dirty="0" err="1">
                <a:solidFill>
                  <a:srgbClr val="C00000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Pred</a:t>
            </a:r>
            <a:r>
              <a:rPr lang="cs-CZ" altLang="sk-SK" b="1" i="1" dirty="0">
                <a:solidFill>
                  <a:srgbClr val="C00000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 bránou </a:t>
            </a:r>
            <a:r>
              <a:rPr lang="cs-CZ" altLang="sk-SK" b="1" i="1" dirty="0" err="1">
                <a:solidFill>
                  <a:srgbClr val="C00000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mesta</a:t>
            </a:r>
            <a:r>
              <a:rPr lang="cs-CZ" altLang="sk-SK" b="1" i="1" dirty="0">
                <a:solidFill>
                  <a:srgbClr val="C00000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 stojí chrám</a:t>
            </a:r>
          </a:p>
          <a:p>
            <a:pPr marL="0" indent="0">
              <a:buNone/>
            </a:pPr>
            <a:br>
              <a:rPr lang="cs-CZ" altLang="sk-SK" b="1" i="1" dirty="0">
                <a:solidFill>
                  <a:srgbClr val="FFC000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</a:br>
            <a:r>
              <a:rPr lang="cs-CZ" altLang="sk-SK" b="1" i="1" dirty="0">
                <a:solidFill>
                  <a:srgbClr val="FFC000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-</a:t>
            </a:r>
            <a:r>
              <a:rPr lang="cs-CZ" altLang="sk-SK" b="1" i="1" dirty="0">
                <a:solidFill>
                  <a:srgbClr val="FFC000"/>
                </a:solidFill>
                <a:latin typeface="Comic Sans MS" panose="030F0702030302020204" pitchFamily="66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Duchy </a:t>
            </a:r>
            <a:r>
              <a:rPr lang="cs-CZ" altLang="sk-SK" b="1" i="1" dirty="0" err="1">
                <a:solidFill>
                  <a:srgbClr val="FFC000"/>
                </a:solidFill>
                <a:latin typeface="Comic Sans MS" panose="030F0702030302020204" pitchFamily="66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otcov</a:t>
            </a:r>
            <a:r>
              <a:rPr lang="cs-CZ" altLang="sk-SK" b="1" i="1" dirty="0">
                <a:solidFill>
                  <a:srgbClr val="FFC000"/>
                </a:solidFill>
                <a:latin typeface="Comic Sans MS" panose="030F0702030302020204" pitchFamily="66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, </a:t>
            </a:r>
            <a:r>
              <a:rPr lang="cs-CZ" altLang="sk-SK" b="1" i="1" dirty="0" err="1">
                <a:solidFill>
                  <a:srgbClr val="FFC000"/>
                </a:solidFill>
                <a:latin typeface="Comic Sans MS" panose="030F0702030302020204" pitchFamily="66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preč</a:t>
            </a:r>
            <a:r>
              <a:rPr lang="cs-CZ" altLang="sk-SK" b="1" i="1" dirty="0">
                <a:solidFill>
                  <a:srgbClr val="FFC000"/>
                </a:solidFill>
                <a:latin typeface="Comic Sans MS" panose="030F0702030302020204" pitchFamily="66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letíte</a:t>
            </a:r>
            <a:endParaRPr lang="cs-CZ" altLang="sk-SK" b="1" i="1" dirty="0">
              <a:solidFill>
                <a:srgbClr val="FFC000"/>
              </a:solidFill>
              <a:latin typeface="Comic Sans MS" panose="030F0702030302020204" pitchFamily="66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sk-SK" b="1" i="1" dirty="0">
                <a:solidFill>
                  <a:srgbClr val="FFC000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-</a:t>
            </a:r>
            <a:r>
              <a:rPr lang="cs-CZ" altLang="sk-SK" b="1" i="1" dirty="0" err="1">
                <a:solidFill>
                  <a:srgbClr val="FFC000"/>
                </a:solidFill>
                <a:latin typeface="Comic Sans MS" panose="030F0702030302020204" pitchFamily="66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Majže</a:t>
            </a:r>
            <a:r>
              <a:rPr lang="cs-CZ" altLang="sk-SK" b="1" i="1" dirty="0">
                <a:solidFill>
                  <a:srgbClr val="FFC000"/>
                </a:solidFill>
                <a:latin typeface="Comic Sans MS" panose="030F0702030302020204" pitchFamily="66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cs-CZ" altLang="sk-SK" b="1" i="1" dirty="0" err="1">
                <a:solidFill>
                  <a:srgbClr val="FFC000"/>
                </a:solidFill>
                <a:latin typeface="Comic Sans MS" panose="030F0702030302020204" pitchFamily="66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sa</a:t>
            </a:r>
            <a:r>
              <a:rPr lang="cs-CZ" altLang="sk-SK" b="1" i="1" dirty="0">
                <a:solidFill>
                  <a:srgbClr val="FFC000"/>
                </a:solidFill>
                <a:latin typeface="Comic Sans MS" panose="030F0702030302020204" pitchFamily="66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cs-CZ" altLang="sk-SK" b="1" i="1" dirty="0" err="1">
                <a:solidFill>
                  <a:srgbClr val="FFC000"/>
                </a:solidFill>
                <a:latin typeface="Comic Sans MS" panose="030F0702030302020204" pitchFamily="66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dobre</a:t>
            </a:r>
            <a:r>
              <a:rPr lang="cs-CZ" altLang="sk-SK" b="1" i="1" dirty="0">
                <a:solidFill>
                  <a:srgbClr val="FFC000"/>
                </a:solidFill>
                <a:latin typeface="Comic Sans MS" panose="030F0702030302020204" pitchFamily="66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, kraj</a:t>
            </a:r>
            <a:br>
              <a:rPr lang="cs-CZ" altLang="sk-SK" b="1" i="1" dirty="0">
                <a:solidFill>
                  <a:srgbClr val="FFC000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</a:br>
            <a:br>
              <a:rPr lang="sk-SK" altLang="sk-SK" b="1" i="1" dirty="0">
                <a:solidFill>
                  <a:srgbClr val="00B050"/>
                </a:solidFill>
                <a:latin typeface="Comic Sans MS" panose="030F0702030302020204" pitchFamily="66" charset="0"/>
              </a:rPr>
            </a:br>
            <a:r>
              <a:rPr lang="sk-SK" altLang="sk-SK" b="1" i="1" dirty="0">
                <a:solidFill>
                  <a:srgbClr val="00B050"/>
                </a:solidFill>
                <a:latin typeface="Comic Sans MS" panose="030F0702030302020204" pitchFamily="66" charset="0"/>
              </a:rPr>
              <a:t>-</a:t>
            </a:r>
            <a:r>
              <a:rPr lang="cs-CZ" altLang="sk-SK" b="1" i="1" dirty="0">
                <a:solidFill>
                  <a:srgbClr val="00B050"/>
                </a:solidFill>
                <a:latin typeface="Comic Sans MS" panose="030F0702030302020204" pitchFamily="66" charset="0"/>
                <a:cs typeface="Times New Roman" panose="02020603050405020304" pitchFamily="18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A. O.</a:t>
            </a:r>
            <a:br>
              <a:rPr lang="sk-SK" altLang="sk-SK" b="1" i="1" dirty="0">
                <a:solidFill>
                  <a:srgbClr val="00B050"/>
                </a:solidFill>
                <a:latin typeface="Comic Sans MS" panose="030F0702030302020204" pitchFamily="66" charset="0"/>
              </a:rPr>
            </a:br>
            <a:r>
              <a:rPr lang="sk-SK" altLang="sk-SK" b="1" i="1" dirty="0">
                <a:solidFill>
                  <a:srgbClr val="00B050"/>
                </a:solidFill>
                <a:latin typeface="Comic Sans MS" panose="030F0702030302020204" pitchFamily="66" charset="0"/>
              </a:rPr>
              <a:t>-</a:t>
            </a:r>
            <a:r>
              <a:rPr lang="cs-CZ" altLang="sk-SK" b="1" i="1" dirty="0">
                <a:solidFill>
                  <a:srgbClr val="00B050"/>
                </a:solidFill>
                <a:latin typeface="Comic Sans MS" panose="030F0702030302020204" pitchFamily="66" charset="0"/>
                <a:cs typeface="Times New Roman" panose="02020603050405020304" pitchFamily="18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Na </a:t>
            </a:r>
            <a:r>
              <a:rPr lang="cs-CZ" altLang="sk-SK" b="1" i="1" dirty="0" err="1">
                <a:solidFill>
                  <a:srgbClr val="00B050"/>
                </a:solidFill>
                <a:latin typeface="Comic Sans MS" panose="030F0702030302020204" pitchFamily="66" charset="0"/>
                <a:cs typeface="Times New Roman" panose="02020603050405020304" pitchFamily="18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matkinej</a:t>
            </a:r>
            <a:r>
              <a:rPr lang="cs-CZ" altLang="sk-SK" b="1" i="1" dirty="0">
                <a:solidFill>
                  <a:srgbClr val="00B050"/>
                </a:solidFill>
                <a:latin typeface="Comic Sans MS" panose="030F0702030302020204" pitchFamily="66" charset="0"/>
                <a:cs typeface="Times New Roman" panose="02020603050405020304" pitchFamily="18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mohyle</a:t>
            </a:r>
            <a:br>
              <a:rPr lang="cs-CZ" altLang="sk-SK" b="1" i="1" dirty="0">
                <a:solidFill>
                  <a:srgbClr val="00B050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</a:br>
            <a:br>
              <a:rPr lang="cs-CZ" altLang="sk-SK" b="1" i="1" dirty="0">
                <a:solidFill>
                  <a:srgbClr val="00B0F0"/>
                </a:solidFill>
                <a:latin typeface="Comic Sans MS" panose="030F0702030302020204" pitchFamily="66" charset="0"/>
              </a:rPr>
            </a:br>
            <a:r>
              <a:rPr lang="cs-CZ" altLang="sk-SK" b="1" i="1" dirty="0">
                <a:solidFill>
                  <a:srgbClr val="00B0F0"/>
                </a:solidFill>
                <a:latin typeface="Comic Sans MS" panose="030F0702030302020204" pitchFamily="66" charset="0"/>
              </a:rPr>
              <a:t>-</a:t>
            </a:r>
            <a:r>
              <a:rPr lang="cs-CZ" altLang="sk-SK" b="1" i="1" dirty="0">
                <a:solidFill>
                  <a:srgbClr val="00B0F0"/>
                </a:solidFill>
                <a:latin typeface="Comic Sans MS" panose="030F0702030302020204" pitchFamily="66" charset="0"/>
                <a:cs typeface="Times New Roman" panose="02020603050405020304" pitchFamily="18" charset="0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Maj </a:t>
            </a:r>
            <a:r>
              <a:rPr lang="cs-CZ" altLang="sk-SK" b="1" i="1" dirty="0" err="1">
                <a:solidFill>
                  <a:srgbClr val="00B0F0"/>
                </a:solidFill>
                <a:latin typeface="Comic Sans MS" panose="030F0702030302020204" pitchFamily="66" charset="0"/>
                <a:cs typeface="Times New Roman" panose="02020603050405020304" pitchFamily="18" charset="0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sa</a:t>
            </a:r>
            <a:r>
              <a:rPr lang="cs-CZ" altLang="sk-SK" b="1" i="1" dirty="0">
                <a:solidFill>
                  <a:srgbClr val="00B0F0"/>
                </a:solidFill>
                <a:latin typeface="Comic Sans MS" panose="030F0702030302020204" pitchFamily="66" charset="0"/>
                <a:cs typeface="Times New Roman" panose="02020603050405020304" pitchFamily="18" charset="0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cs-CZ" altLang="sk-SK" b="1" i="1" dirty="0" err="1">
                <a:solidFill>
                  <a:srgbClr val="00B0F0"/>
                </a:solidFill>
                <a:latin typeface="Comic Sans MS" panose="030F0702030302020204" pitchFamily="66" charset="0"/>
                <a:cs typeface="Times New Roman" panose="02020603050405020304" pitchFamily="18" charset="0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dobre</a:t>
            </a:r>
            <a:r>
              <a:rPr lang="cs-CZ" altLang="sk-SK" b="1" i="1" dirty="0">
                <a:solidFill>
                  <a:srgbClr val="00B0F0"/>
                </a:solidFill>
                <a:latin typeface="Comic Sans MS" panose="030F0702030302020204" pitchFamily="66" charset="0"/>
                <a:cs typeface="Times New Roman" panose="02020603050405020304" pitchFamily="18" charset="0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, dom</a:t>
            </a:r>
            <a:r>
              <a:rPr lang="cs-CZ" altLang="sk-SK" b="1" i="1" dirty="0">
                <a:solidFill>
                  <a:srgbClr val="00B0F0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sk-SK" b="1" dirty="0">
                <a:solidFill>
                  <a:srgbClr val="00B0F0"/>
                </a:solidFill>
              </a:rPr>
              <a:t>-Náuka reči Slovenskej</a:t>
            </a:r>
          </a:p>
          <a:p>
            <a:pPr marL="0" indent="0">
              <a:buNone/>
            </a:pPr>
            <a:r>
              <a:rPr lang="sk-SK" b="1" dirty="0">
                <a:solidFill>
                  <a:srgbClr val="00B0F0"/>
                </a:solidFill>
              </a:rPr>
              <a:t>-Slovanstvo a svet budúcnosti</a:t>
            </a:r>
          </a:p>
          <a:p>
            <a:pPr marL="0" indent="0">
              <a:buNone/>
            </a:pPr>
            <a:br>
              <a:rPr lang="cs-CZ" altLang="sk-SK" sz="2000" b="1" i="1" dirty="0">
                <a:solidFill>
                  <a:srgbClr val="7E250D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</a:br>
            <a:endParaRPr lang="sk-SK" sz="2000" dirty="0"/>
          </a:p>
        </p:txBody>
      </p:sp>
      <p:pic>
        <p:nvPicPr>
          <p:cNvPr id="6" name="Zástupný objekt pre obsah 5">
            <a:extLst>
              <a:ext uri="{FF2B5EF4-FFF2-40B4-BE49-F238E27FC236}">
                <a16:creationId xmlns:a16="http://schemas.microsoft.com/office/drawing/2014/main" id="{A7425AC8-A3C2-4F02-98AC-0C4C4DC4DCB8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8297" y="2575788"/>
            <a:ext cx="3790329" cy="212034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8" name="Obrázok 7">
            <a:extLst>
              <a:ext uri="{FF2B5EF4-FFF2-40B4-BE49-F238E27FC236}">
                <a16:creationId xmlns:a16="http://schemas.microsoft.com/office/drawing/2014/main" id="{14746E8D-59B8-4AE9-B1CE-C90CAD0C2842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39689" y="2575788"/>
            <a:ext cx="2354745" cy="301662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9969669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AB4EAE6-628D-46BC-B910-180AF16588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i="1" dirty="0">
                <a:solidFill>
                  <a:srgbClr val="00B050"/>
                </a:solidFill>
              </a:rPr>
              <a:t>zaujímavosti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4953059E-3493-4024-AA02-111C6FBFD6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Filozof. dielo </a:t>
            </a:r>
            <a:r>
              <a:rPr lang="sk-SK" b="1" dirty="0">
                <a:solidFill>
                  <a:srgbClr val="92D050"/>
                </a:solidFill>
              </a:rPr>
              <a:t>Slovanstvo a svet budúcnosti </a:t>
            </a:r>
            <a:r>
              <a:rPr lang="sk-SK" dirty="0"/>
              <a:t>zostalo </a:t>
            </a:r>
            <a:r>
              <a:rPr lang="sk-SK" b="1" dirty="0">
                <a:solidFill>
                  <a:srgbClr val="92D050"/>
                </a:solidFill>
              </a:rPr>
              <a:t>nedokončené</a:t>
            </a:r>
          </a:p>
          <a:p>
            <a:r>
              <a:rPr lang="sk-SK" b="1" dirty="0">
                <a:solidFill>
                  <a:srgbClr val="92D050"/>
                </a:solidFill>
              </a:rPr>
              <a:t>Poslanec</a:t>
            </a:r>
            <a:r>
              <a:rPr lang="sk-SK" dirty="0">
                <a:solidFill>
                  <a:srgbClr val="FFC000"/>
                </a:solidFill>
              </a:rPr>
              <a:t> </a:t>
            </a:r>
            <a:r>
              <a:rPr lang="sk-SK" dirty="0">
                <a:solidFill>
                  <a:schemeClr val="tx1"/>
                </a:solidFill>
              </a:rPr>
              <a:t>Uhorského snemu za </a:t>
            </a:r>
            <a:r>
              <a:rPr lang="sk-SK" b="1" dirty="0">
                <a:solidFill>
                  <a:srgbClr val="92D050"/>
                </a:solidFill>
              </a:rPr>
              <a:t>mesto Zvolen</a:t>
            </a:r>
          </a:p>
          <a:p>
            <a:r>
              <a:rPr lang="sk-SK" dirty="0">
                <a:solidFill>
                  <a:schemeClr val="tx1"/>
                </a:solidFill>
              </a:rPr>
              <a:t>Najvýznamnejší predstaviteľ </a:t>
            </a:r>
            <a:r>
              <a:rPr lang="sk-SK" b="1" dirty="0">
                <a:solidFill>
                  <a:srgbClr val="92D050"/>
                </a:solidFill>
              </a:rPr>
              <a:t>slovenského národného života</a:t>
            </a:r>
          </a:p>
          <a:p>
            <a:r>
              <a:rPr lang="sk-SK" dirty="0">
                <a:solidFill>
                  <a:schemeClr val="tx1"/>
                </a:solidFill>
              </a:rPr>
              <a:t>je po ňom pomenovaná </a:t>
            </a:r>
            <a:r>
              <a:rPr lang="sk-SK" b="1" dirty="0" err="1">
                <a:solidFill>
                  <a:srgbClr val="92D050"/>
                </a:solidFill>
              </a:rPr>
              <a:t>planétka</a:t>
            </a:r>
            <a:r>
              <a:rPr lang="sk-SK" b="1" dirty="0">
                <a:solidFill>
                  <a:srgbClr val="92D050"/>
                </a:solidFill>
              </a:rPr>
              <a:t> </a:t>
            </a:r>
          </a:p>
          <a:p>
            <a:r>
              <a:rPr lang="sk-SK" dirty="0">
                <a:solidFill>
                  <a:schemeClr val="tx1"/>
                </a:solidFill>
              </a:rPr>
              <a:t>V roku 2015 vznikol dokumentárny film o jeho živote a diele- </a:t>
            </a:r>
            <a:r>
              <a:rPr lang="sk-SK" dirty="0">
                <a:solidFill>
                  <a:srgbClr val="FFC000"/>
                </a:solidFill>
              </a:rPr>
              <a:t>Ľudovít Štúr</a:t>
            </a:r>
          </a:p>
          <a:p>
            <a:r>
              <a:rPr lang="sk-SK" dirty="0">
                <a:solidFill>
                  <a:schemeClr val="tx1"/>
                </a:solidFill>
              </a:rPr>
              <a:t>Adela Ostrolúcka</a:t>
            </a:r>
          </a:p>
          <a:p>
            <a:r>
              <a:rPr lang="sk-SK" dirty="0">
                <a:solidFill>
                  <a:schemeClr val="tx1"/>
                </a:solidFill>
              </a:rPr>
              <a:t>Nárečie- </a:t>
            </a:r>
            <a:r>
              <a:rPr lang="sk-SK" dirty="0" err="1">
                <a:solidFill>
                  <a:schemeClr val="tx1"/>
                </a:solidFill>
              </a:rPr>
              <a:t>stredoslov</a:t>
            </a:r>
            <a:r>
              <a:rPr lang="sk-SK" dirty="0">
                <a:solidFill>
                  <a:schemeClr val="tx1"/>
                </a:solidFill>
              </a:rPr>
              <a:t>. nárečie </a:t>
            </a:r>
          </a:p>
          <a:p>
            <a:endParaRPr lang="sk-SK" dirty="0">
              <a:solidFill>
                <a:schemeClr val="tx1"/>
              </a:solidFill>
            </a:endParaRPr>
          </a:p>
          <a:p>
            <a:endParaRPr lang="sk-SK" dirty="0">
              <a:solidFill>
                <a:schemeClr val="tx1"/>
              </a:solidFill>
            </a:endParaRPr>
          </a:p>
        </p:txBody>
      </p:sp>
      <p:pic>
        <p:nvPicPr>
          <p:cNvPr id="5" name="Obrázok 4">
            <a:extLst>
              <a:ext uri="{FF2B5EF4-FFF2-40B4-BE49-F238E27FC236}">
                <a16:creationId xmlns:a16="http://schemas.microsoft.com/office/drawing/2014/main" id="{2B59D6F5-FD44-4C6C-91DA-41FE0F15473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81591" y="2603500"/>
            <a:ext cx="1676400" cy="2724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17795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D6666F6-1DC4-4A87-BEA7-54A8D43172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i="1" dirty="0">
                <a:solidFill>
                  <a:srgbClr val="00B050"/>
                </a:solidFill>
              </a:rPr>
              <a:t>zaujímavosti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9D1FA2CC-6A10-4FB4-90E2-D23A477035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41286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k-SK" altLang="sk-SK" sz="1800" dirty="0">
                <a:latin typeface="Comic Sans MS" panose="030F0702030302020204" pitchFamily="66" charset="0"/>
              </a:rPr>
              <a:t>-Ak by sme si chceli pozrieť Štúra lepšie, môžeme ho vidieť aj na obyčajnej </a:t>
            </a:r>
            <a:r>
              <a:rPr lang="sk-SK" altLang="sk-SK" sz="1800" b="1" dirty="0">
                <a:solidFill>
                  <a:srgbClr val="92D050"/>
                </a:solidFill>
                <a:latin typeface="Comic Sans MS" panose="030F0702030302020204" pitchFamily="66" charset="0"/>
              </a:rPr>
              <a:t>starej známke</a:t>
            </a:r>
            <a:r>
              <a:rPr lang="sk-SK" altLang="sk-SK" sz="1800" dirty="0">
                <a:solidFill>
                  <a:srgbClr val="92D050"/>
                </a:solidFill>
                <a:latin typeface="Comic Sans MS" panose="030F0702030302020204" pitchFamily="66" charset="0"/>
              </a:rPr>
              <a:t> </a:t>
            </a:r>
            <a:r>
              <a:rPr lang="sk-SK" altLang="sk-SK" sz="1800" dirty="0">
                <a:latin typeface="Comic Sans MS" panose="030F0702030302020204" pitchFamily="66" charset="0"/>
              </a:rPr>
              <a:t>alebo na našej  </a:t>
            </a:r>
            <a:r>
              <a:rPr lang="sk-SK" altLang="sk-SK" sz="1800" b="1" dirty="0">
                <a:solidFill>
                  <a:srgbClr val="92D050"/>
                </a:solidFill>
                <a:latin typeface="Comic Sans MS" panose="030F0702030302020204" pitchFamily="66" charset="0"/>
              </a:rPr>
              <a:t>päťstokorunáčke</a:t>
            </a:r>
          </a:p>
          <a:p>
            <a:pPr marL="0" indent="0">
              <a:buNone/>
            </a:pPr>
            <a:r>
              <a:rPr lang="sk-SK" altLang="sk-SK" sz="1800" b="1" dirty="0">
                <a:solidFill>
                  <a:srgbClr val="92D050"/>
                </a:solidFill>
                <a:latin typeface="Comic Sans MS" panose="030F0702030302020204" pitchFamily="66" charset="0"/>
              </a:rPr>
              <a:t>-Rodný dom v Uhrovci</a:t>
            </a:r>
            <a:r>
              <a:rPr lang="sk-SK" altLang="sk-SK" sz="1800" dirty="0">
                <a:solidFill>
                  <a:srgbClr val="92D050"/>
                </a:solidFill>
                <a:latin typeface="Comic Sans MS" panose="030F0702030302020204" pitchFamily="66" charset="0"/>
              </a:rPr>
              <a:t> </a:t>
            </a:r>
            <a:r>
              <a:rPr lang="sk-SK" altLang="sk-SK" sz="1800" dirty="0">
                <a:latin typeface="Comic Sans MS" panose="030F0702030302020204" pitchFamily="66" charset="0"/>
              </a:rPr>
              <a:t>a pamätná izba v rodnom dome, ktorá približuje jeho rodinné zázemie</a:t>
            </a:r>
            <a:endParaRPr lang="cs-CZ" altLang="sk-SK" sz="18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sk-SK" altLang="sk-SK" sz="1800" b="1" dirty="0">
                <a:solidFill>
                  <a:srgbClr val="92D050"/>
                </a:solidFill>
                <a:latin typeface="Comic Sans MS" panose="030F0702030302020204" pitchFamily="66" charset="0"/>
              </a:rPr>
              <a:t>-Pamätník na mieste tragickej poľovačky</a:t>
            </a:r>
            <a:r>
              <a:rPr lang="sk-SK" altLang="sk-SK" sz="1800" dirty="0">
                <a:solidFill>
                  <a:srgbClr val="92D050"/>
                </a:solidFill>
                <a:latin typeface="Comic Sans MS" panose="030F0702030302020204" pitchFamily="66" charset="0"/>
              </a:rPr>
              <a:t> </a:t>
            </a:r>
            <a:r>
              <a:rPr lang="sk-SK" altLang="sk-SK" sz="1800" dirty="0">
                <a:latin typeface="Comic Sans MS" panose="030F0702030302020204" pitchFamily="66" charset="0"/>
              </a:rPr>
              <a:t>z </a:t>
            </a:r>
            <a:r>
              <a:rPr lang="sk-SK" altLang="sk-SK" sz="1800" dirty="0">
                <a:solidFill>
                  <a:srgbClr val="FFC000"/>
                </a:solidFill>
                <a:latin typeface="Comic Sans MS" panose="030F0702030302020204" pitchFamily="66" charset="0"/>
              </a:rPr>
              <a:t>22.12.1855</a:t>
            </a:r>
            <a:r>
              <a:rPr lang="sk-SK" altLang="sk-SK" sz="1800" dirty="0">
                <a:latin typeface="Comic Sans MS" panose="030F0702030302020204" pitchFamily="66" charset="0"/>
              </a:rPr>
              <a:t> v chotári neďaleko Modry</a:t>
            </a:r>
          </a:p>
          <a:p>
            <a:pPr marL="0" indent="0">
              <a:buNone/>
            </a:pPr>
            <a:r>
              <a:rPr lang="sk-SK" altLang="sk-SK" sz="1800" dirty="0">
                <a:latin typeface="Comic Sans MS" panose="030F0702030302020204" pitchFamily="66" charset="0"/>
              </a:rPr>
              <a:t>-Pôvodný </a:t>
            </a:r>
            <a:r>
              <a:rPr lang="sk-SK" altLang="sk-SK" sz="1800" b="1" dirty="0">
                <a:solidFill>
                  <a:srgbClr val="92D050"/>
                </a:solidFill>
                <a:latin typeface="Comic Sans MS" panose="030F0702030302020204" pitchFamily="66" charset="0"/>
              </a:rPr>
              <a:t>náhrobný kameň</a:t>
            </a:r>
            <a:r>
              <a:rPr lang="sk-SK" altLang="sk-SK" sz="1800" dirty="0">
                <a:solidFill>
                  <a:srgbClr val="92D050"/>
                </a:solidFill>
                <a:latin typeface="Comic Sans MS" panose="030F0702030302020204" pitchFamily="66" charset="0"/>
              </a:rPr>
              <a:t> </a:t>
            </a:r>
            <a:r>
              <a:rPr lang="sk-SK" altLang="sk-SK" sz="1800" dirty="0">
                <a:latin typeface="Comic Sans MS" panose="030F0702030302020204" pitchFamily="66" charset="0"/>
              </a:rPr>
              <a:t>na modranskom cintoríne</a:t>
            </a:r>
          </a:p>
          <a:p>
            <a:pPr marL="0" indent="0" eaLnBrk="1" hangingPunct="1">
              <a:spcBef>
                <a:spcPct val="5000"/>
              </a:spcBef>
              <a:spcAft>
                <a:spcPct val="5000"/>
              </a:spcAft>
              <a:buClrTx/>
              <a:buSzTx/>
              <a:buNone/>
            </a:pPr>
            <a:r>
              <a:rPr lang="sk-SK" altLang="sk-SK" sz="1800" dirty="0">
                <a:latin typeface="Comic Sans MS" panose="030F0702030302020204" pitchFamily="66" charset="0"/>
                <a:cs typeface="Times New Roman" panose="02020603050405020304" pitchFamily="18" charset="0"/>
              </a:rPr>
              <a:t>-Usiloval sa v slovenskom hnutí uplatňovať </a:t>
            </a:r>
            <a:r>
              <a:rPr lang="sk-SK" altLang="sk-SK" sz="1800" b="1" dirty="0">
                <a:solidFill>
                  <a:srgbClr val="92D050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umiernené, legálne prostriedky a formy politickej práce</a:t>
            </a:r>
            <a:r>
              <a:rPr lang="sk-SK" altLang="sk-SK" sz="1800" dirty="0">
                <a:solidFill>
                  <a:srgbClr val="92D050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.</a:t>
            </a:r>
            <a:r>
              <a:rPr lang="sk-SK" altLang="sk-SK" sz="1800" dirty="0">
                <a:solidFill>
                  <a:srgbClr val="92D050"/>
                </a:solidFill>
                <a:latin typeface="Comic Sans MS" panose="030F0702030302020204" pitchFamily="66" charset="0"/>
              </a:rPr>
              <a:t> </a:t>
            </a:r>
          </a:p>
          <a:p>
            <a:pPr marL="0" indent="0" eaLnBrk="1" hangingPunct="1">
              <a:spcBef>
                <a:spcPct val="5000"/>
              </a:spcBef>
              <a:spcAft>
                <a:spcPct val="5000"/>
              </a:spcAft>
              <a:buClrTx/>
              <a:buSzTx/>
              <a:buNone/>
            </a:pPr>
            <a:r>
              <a:rPr lang="sk-SK" altLang="sk-SK" sz="1800" dirty="0">
                <a:latin typeface="Comic Sans MS" panose="030F0702030302020204" pitchFamily="66" charset="0"/>
              </a:rPr>
              <a:t>-Bol</a:t>
            </a:r>
            <a:r>
              <a:rPr lang="sk-SK" altLang="sk-SK" sz="1800" dirty="0">
                <a:latin typeface="Comic Sans MS" panose="030F0702030302020204" pitchFamily="66" charset="0"/>
                <a:cs typeface="Times New Roman" panose="02020603050405020304" pitchFamily="18" charset="0"/>
              </a:rPr>
              <a:t> vzorom pre svojich vrstovníkov, ktorí po ňom nesú pomenovanie</a:t>
            </a:r>
            <a:r>
              <a:rPr lang="sk-SK" altLang="sk-SK" sz="1800" dirty="0">
                <a:solidFill>
                  <a:srgbClr val="FFC000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 </a:t>
            </a:r>
            <a:r>
              <a:rPr lang="sk-SK" altLang="sk-SK" sz="1800" b="1" dirty="0">
                <a:solidFill>
                  <a:srgbClr val="92D050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štúrovci</a:t>
            </a:r>
            <a:r>
              <a:rPr lang="sk-SK" altLang="sk-SK" sz="1800" dirty="0">
                <a:solidFill>
                  <a:srgbClr val="92D050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 </a:t>
            </a:r>
            <a:endParaRPr lang="sk-SK" altLang="sk-SK" sz="1800" dirty="0">
              <a:solidFill>
                <a:srgbClr val="92D050"/>
              </a:solidFill>
              <a:latin typeface="Comic Sans MS" panose="030F0702030302020204" pitchFamily="66" charset="0"/>
            </a:endParaRPr>
          </a:p>
          <a:p>
            <a:pPr marL="0" indent="0" eaLnBrk="1" hangingPunct="1">
              <a:spcBef>
                <a:spcPct val="5000"/>
              </a:spcBef>
              <a:spcAft>
                <a:spcPct val="5000"/>
              </a:spcAft>
              <a:buClrTx/>
              <a:buSzTx/>
              <a:buNone/>
            </a:pPr>
            <a:r>
              <a:rPr lang="sk-SK" altLang="sk-SK" sz="1800" dirty="0">
                <a:latin typeface="Comic Sans MS" panose="030F0702030302020204" pitchFamily="66" charset="0"/>
                <a:cs typeface="Times New Roman" panose="02020603050405020304" pitchFamily="18" charset="0"/>
              </a:rPr>
              <a:t>-Celý jeho život bol naplnený obetavou prácou pre ľud a národ. </a:t>
            </a:r>
            <a:endParaRPr lang="cs-CZ" altLang="sk-SK" sz="1800" dirty="0">
              <a:latin typeface="Comic Sans MS" panose="030F0702030302020204" pitchFamily="66" charset="0"/>
            </a:endParaRPr>
          </a:p>
          <a:p>
            <a:endParaRPr lang="sk-SK" dirty="0"/>
          </a:p>
        </p:txBody>
      </p:sp>
      <p:pic>
        <p:nvPicPr>
          <p:cNvPr id="5" name="Obrázok 4">
            <a:extLst>
              <a:ext uri="{FF2B5EF4-FFF2-40B4-BE49-F238E27FC236}">
                <a16:creationId xmlns:a16="http://schemas.microsoft.com/office/drawing/2014/main" id="{967C60A7-B93F-46DF-89EC-33A865A4ACD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4806" y="2603500"/>
            <a:ext cx="1666875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73319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7679463-0713-4E5C-A549-4ABC672F46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3AB56DCA-C851-409B-89CB-5077DB62FD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3429000"/>
            <a:ext cx="8825659" cy="2590800"/>
          </a:xfrm>
        </p:spPr>
        <p:txBody>
          <a:bodyPr>
            <a:normAutofit/>
          </a:bodyPr>
          <a:lstStyle/>
          <a:p>
            <a:r>
              <a:rPr lang="sk-SK" sz="4400" b="1" i="1" dirty="0">
                <a:solidFill>
                  <a:srgbClr val="00B050"/>
                </a:solidFill>
              </a:rPr>
              <a:t>Ďakujem za pozornosť</a:t>
            </a:r>
          </a:p>
        </p:txBody>
      </p:sp>
      <p:pic>
        <p:nvPicPr>
          <p:cNvPr id="7" name="Obrázok 6">
            <a:extLst>
              <a:ext uri="{FF2B5EF4-FFF2-40B4-BE49-F238E27FC236}">
                <a16:creationId xmlns:a16="http://schemas.microsoft.com/office/drawing/2014/main" id="{22771B3A-B8CF-4EE5-85B2-8C90858DA2B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4401" y="3546200"/>
            <a:ext cx="2835964" cy="259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003339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ón − zasadacia miestnosť">
  <a:themeElements>
    <a:clrScheme name="Ión − zasadacia miestnosť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ón − zasadacia miestnosť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ón − zasadacia miestnosť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60</TotalTime>
  <Words>431</Words>
  <Application>Microsoft Office PowerPoint</Application>
  <PresentationFormat>Širokouhlá</PresentationFormat>
  <Paragraphs>45</Paragraphs>
  <Slides>7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5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7</vt:i4>
      </vt:variant>
    </vt:vector>
  </HeadingPairs>
  <TitlesOfParts>
    <vt:vector size="13" baseType="lpstr">
      <vt:lpstr>Arial</vt:lpstr>
      <vt:lpstr>Century Gothic</vt:lpstr>
      <vt:lpstr>Comic Sans MS</vt:lpstr>
      <vt:lpstr>Wingdings</vt:lpstr>
      <vt:lpstr>Wingdings 3</vt:lpstr>
      <vt:lpstr>Ión − zasadacia miestnosť</vt:lpstr>
      <vt:lpstr>Ľudovít Štúr</vt:lpstr>
      <vt:lpstr>informácie</vt:lpstr>
      <vt:lpstr>Ako historik organizoval vychádzky mládeže do okolia Bratislavy a  na pamätné miesta, čím dvíhal a upevňoval národné a slovanské povedomie. Výstupy boli spojené s historickými výkladmi, recitovaním básní, spevom národných piesní a spoločenským pobavením.  </vt:lpstr>
      <vt:lpstr>diela</vt:lpstr>
      <vt:lpstr>zaujímavosti</vt:lpstr>
      <vt:lpstr>zaujímavosti</vt:lpstr>
      <vt:lpstr>Prezentácia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Ľudovít Štúr</dc:title>
  <dc:creator>Ľuboš</dc:creator>
  <cp:lastModifiedBy>Ľuboš</cp:lastModifiedBy>
  <cp:revision>7</cp:revision>
  <dcterms:created xsi:type="dcterms:W3CDTF">2020-11-02T16:34:19Z</dcterms:created>
  <dcterms:modified xsi:type="dcterms:W3CDTF">2020-11-02T17:34:39Z</dcterms:modified>
</cp:coreProperties>
</file>