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2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7634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9470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2119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1418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4775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5233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5048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5621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2920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3198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3100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6906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5041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4665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648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9642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390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941B2C-A7AE-4B4A-A4FD-50D31FE27542}" type="datetimeFigureOut">
              <a:rPr lang="sk-SK" smtClean="0"/>
              <a:pPr/>
              <a:t>23. 4. 2021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9045-5887-48F7-B508-6B78DEE07EF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23543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Ho&#345;ej&#353;&#237;_jezero" TargetMode="External"/><Relationship Id="rId7" Type="http://schemas.openxmlformats.org/officeDocument/2006/relationships/hyperlink" Target="https://cs.wikipedia.org/wiki/Ontario_(jezero)" TargetMode="External"/><Relationship Id="rId2" Type="http://schemas.openxmlformats.org/officeDocument/2006/relationships/hyperlink" Target="https://cs.wikipedia.org/wiki/Velk&#225;_jeze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Erijsk&#233;_jezero" TargetMode="External"/><Relationship Id="rId5" Type="http://schemas.openxmlformats.org/officeDocument/2006/relationships/hyperlink" Target="https://cs.wikipedia.org/wiki/Michigansk&#233;_jezero" TargetMode="External"/><Relationship Id="rId4" Type="http://schemas.openxmlformats.org/officeDocument/2006/relationships/hyperlink" Target="https://cs.wikipedia.org/wiki/Huronsk&#233;_jeze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b="1" dirty="0" smtClean="0"/>
              <a:t>Veľké kanadské jazerá</a:t>
            </a:r>
            <a:endParaRPr lang="sk-SK" sz="6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sk-SK" sz="1200" dirty="0" smtClean="0"/>
              <a:t>Samuel Burčo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xmlns="" val="31879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Použité zdroje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cs.wikipedia.org/wiki/Velká_jezera</a:t>
            </a:r>
            <a:endParaRPr lang="sk-SK" dirty="0" smtClean="0"/>
          </a:p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cs.wikipedia.org/wiki/Hořejší_jezero</a:t>
            </a:r>
            <a:endParaRPr lang="sk-SK" dirty="0" smtClean="0"/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cs.wikipedia.org/wiki/Huronské_jezero</a:t>
            </a:r>
            <a:endParaRPr lang="sk-SK" dirty="0" smtClean="0"/>
          </a:p>
          <a:p>
            <a:r>
              <a:rPr lang="sk-SK" dirty="0">
                <a:hlinkClick r:id="rId5"/>
              </a:rPr>
              <a:t>https://</a:t>
            </a:r>
            <a:r>
              <a:rPr lang="sk-SK" dirty="0" smtClean="0">
                <a:hlinkClick r:id="rId5"/>
              </a:rPr>
              <a:t>cs.wikipedia.org/wiki/Michiganské_jezero</a:t>
            </a:r>
            <a:endParaRPr lang="sk-SK" dirty="0" smtClean="0"/>
          </a:p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cs.wikipedia.org/wiki/Erijské_jezero</a:t>
            </a:r>
            <a:endParaRPr lang="sk-SK" dirty="0" smtClean="0"/>
          </a:p>
          <a:p>
            <a:r>
              <a:rPr lang="sk-SK" dirty="0">
                <a:hlinkClick r:id="rId7"/>
              </a:rPr>
              <a:t>https://cs.wikipedia.org/wiki/Ontario_(jezero</a:t>
            </a:r>
            <a:r>
              <a:rPr lang="sk-SK" dirty="0" smtClean="0">
                <a:hlinkClick r:id="rId7"/>
              </a:rPr>
              <a:t>)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0793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868354"/>
            <a:ext cx="9404723" cy="1400530"/>
          </a:xfrm>
        </p:spPr>
        <p:txBody>
          <a:bodyPr/>
          <a:lstStyle/>
          <a:p>
            <a:r>
              <a:rPr lang="sk-SK" dirty="0" smtClean="0"/>
              <a:t>Veľké kanadské jazerá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46111" y="1853248"/>
            <a:ext cx="7109663" cy="4406071"/>
          </a:xfrm>
        </p:spPr>
        <p:txBody>
          <a:bodyPr>
            <a:normAutofit/>
          </a:bodyPr>
          <a:lstStyle/>
          <a:p>
            <a:r>
              <a:rPr lang="sk-SK" dirty="0" smtClean="0"/>
              <a:t>Veľké kanadské jazerá je skupina jazier v Severnej Amerike. Celkovo je ich päť (Horné, Hurónske, </a:t>
            </a:r>
            <a:r>
              <a:rPr lang="sk-SK" dirty="0" err="1" smtClean="0"/>
              <a:t>Michigenské</a:t>
            </a:r>
            <a:r>
              <a:rPr lang="sk-SK" dirty="0" smtClean="0"/>
              <a:t>, </a:t>
            </a:r>
            <a:r>
              <a:rPr lang="sk-SK" dirty="0"/>
              <a:t>E</a:t>
            </a:r>
            <a:r>
              <a:rPr lang="sk-SK" dirty="0" smtClean="0"/>
              <a:t>rijské a Ontárijské jazero). Jazerá sú navzájom prepojené riekami (rieka sv. Vavrinca, rieka Niagara,...) a menšími jazerami (jazero sv. Kláry...).</a:t>
            </a:r>
          </a:p>
          <a:p>
            <a:r>
              <a:rPr lang="sk-SK" dirty="0"/>
              <a:t>Jazerá spadajú do povodia rieky svätého Vavrinca. Na tejto rieke vznikli aj najnavštevovanejšie vodopády na svete – Niagarské vodopády</a:t>
            </a:r>
            <a:r>
              <a:rPr lang="sk-SK" dirty="0" smtClean="0"/>
              <a:t>.</a:t>
            </a:r>
          </a:p>
          <a:p>
            <a:r>
              <a:rPr lang="sk-SK" dirty="0" smtClean="0"/>
              <a:t>Jazerami prechádza štátna hranica medzi Kanadou a USA. Kanade patrí približne tretina rozlohy jazier.</a:t>
            </a:r>
          </a:p>
          <a:p>
            <a:r>
              <a:rPr lang="sk-SK" dirty="0" smtClean="0"/>
              <a:t>Často sa nazývajú aj vnútrozemské moria. Je to najväčšia skupina sladkovodných jazier na svete.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97637">
            <a:off x="8046720" y="1497307"/>
            <a:ext cx="3499659" cy="212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2517">
            <a:off x="7832719" y="4020582"/>
            <a:ext cx="3656039" cy="2312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4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130" y="1009671"/>
            <a:ext cx="9404723" cy="1400530"/>
          </a:xfrm>
        </p:spPr>
        <p:txBody>
          <a:bodyPr/>
          <a:lstStyle/>
          <a:p>
            <a:r>
              <a:rPr lang="sk-SK" dirty="0" smtClean="0"/>
              <a:t>Osídlenie a znečistenie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45130" y="1969791"/>
            <a:ext cx="7617721" cy="4431009"/>
          </a:xfrm>
        </p:spPr>
        <p:txBody>
          <a:bodyPr/>
          <a:lstStyle/>
          <a:p>
            <a:r>
              <a:rPr lang="sk-SK" dirty="0" smtClean="0"/>
              <a:t>Na pobreží Veľkých jazier sa nachádzajú veľké mestá USA (Chicago, </a:t>
            </a:r>
            <a:r>
              <a:rPr lang="sk-SK" dirty="0" err="1" smtClean="0"/>
              <a:t>Milwauke</a:t>
            </a:r>
            <a:r>
              <a:rPr lang="sk-SK" dirty="0" smtClean="0"/>
              <a:t>, </a:t>
            </a:r>
            <a:r>
              <a:rPr lang="sk-SK" dirty="0" err="1" smtClean="0"/>
              <a:t>Buffalo</a:t>
            </a:r>
            <a:r>
              <a:rPr lang="sk-SK" dirty="0" smtClean="0"/>
              <a:t>, Cleveland, Detroit) a Kanady (Toronto).</a:t>
            </a:r>
          </a:p>
          <a:p>
            <a:r>
              <a:rPr lang="sk-SK" dirty="0" smtClean="0"/>
              <a:t>Prevažne na juhu a juhovýchode sa nachádzajú veľké priemyselné oblasti USA a Kanady. Na severe a západe sa zase nachádzajú poľnohospodárske a ťažobné oblasti.</a:t>
            </a:r>
          </a:p>
          <a:p>
            <a:r>
              <a:rPr lang="sk-SK" dirty="0" smtClean="0"/>
              <a:t>Rozvoj priemyslu v okolí jazier spôsobil silné znečistenie vôd a okolia </a:t>
            </a:r>
            <a:r>
              <a:rPr lang="sk-SK" dirty="0" err="1" smtClean="0"/>
              <a:t>polychlórovanými</a:t>
            </a:r>
            <a:r>
              <a:rPr lang="sk-SK" dirty="0" smtClean="0"/>
              <a:t> </a:t>
            </a:r>
            <a:r>
              <a:rPr lang="sk-SK" dirty="0" err="1" smtClean="0"/>
              <a:t>bifenylmi</a:t>
            </a:r>
            <a:r>
              <a:rPr lang="sk-SK" dirty="0" smtClean="0"/>
              <a:t> (PCB). V okolí jazera Michigan bolo vedecky dokázané, že PCB narušili rozvoj mozgu u detí. Výskumy dokázali, že u detí od 4 rokov bola zhoršená krátkodobá pamäť a schopnosť učiť sa a u detí od 11 rokov ukázalo zase nižšie IQ a horšiu schopnosť porozumieť čítanému </a:t>
            </a:r>
            <a:r>
              <a:rPr lang="sk-SK" dirty="0"/>
              <a:t>textu</a:t>
            </a:r>
            <a:r>
              <a:rPr lang="sk-SK" dirty="0" smtClean="0"/>
              <a:t>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2851" y="4198323"/>
            <a:ext cx="3303716" cy="2202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4145">
            <a:off x="8388693" y="1472478"/>
            <a:ext cx="3322320" cy="220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34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1995" y="652388"/>
            <a:ext cx="9404723" cy="1400530"/>
          </a:xfrm>
        </p:spPr>
        <p:txBody>
          <a:bodyPr/>
          <a:lstStyle/>
          <a:p>
            <a:r>
              <a:rPr lang="sk-SK" dirty="0" smtClean="0"/>
              <a:t>Horné jazero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61995" y="1628968"/>
            <a:ext cx="6037321" cy="4730267"/>
          </a:xfrm>
        </p:spPr>
        <p:txBody>
          <a:bodyPr>
            <a:normAutofit/>
          </a:bodyPr>
          <a:lstStyle/>
          <a:p>
            <a:r>
              <a:rPr lang="sk-SK" dirty="0" smtClean="0"/>
              <a:t>Horné jazero leží </a:t>
            </a:r>
            <a:r>
              <a:rPr lang="sk-SK" dirty="0"/>
              <a:t>v </a:t>
            </a:r>
            <a:r>
              <a:rPr lang="sk-SK" dirty="0" smtClean="0"/>
              <a:t>nadmorskej výške </a:t>
            </a:r>
            <a:r>
              <a:rPr lang="sk-SK" dirty="0"/>
              <a:t>183 </a:t>
            </a:r>
            <a:r>
              <a:rPr lang="sk-SK" dirty="0" smtClean="0"/>
              <a:t>m n. m. </a:t>
            </a:r>
            <a:r>
              <a:rPr lang="sk-SK" dirty="0"/>
              <a:t>a je </a:t>
            </a:r>
            <a:r>
              <a:rPr lang="sk-SK" dirty="0" smtClean="0"/>
              <a:t>najhlbším jazerom z Veľkých jazier (406 m) a </a:t>
            </a:r>
            <a:r>
              <a:rPr lang="sk-SK" dirty="0"/>
              <a:t>r</a:t>
            </a:r>
            <a:r>
              <a:rPr lang="sk-SK" dirty="0" smtClean="0"/>
              <a:t>ozlohou </a:t>
            </a:r>
            <a:r>
              <a:rPr lang="sk-SK" dirty="0"/>
              <a:t>je to </a:t>
            </a:r>
            <a:r>
              <a:rPr lang="sk-SK" dirty="0" smtClean="0"/>
              <a:t>najväčšie sladkovodné jazero na svete (82 </a:t>
            </a:r>
            <a:r>
              <a:rPr lang="sk-SK" dirty="0"/>
              <a:t>103 km²</a:t>
            </a:r>
            <a:r>
              <a:rPr lang="sk-SK" dirty="0" smtClean="0"/>
              <a:t>). Pobrežie </a:t>
            </a:r>
            <a:r>
              <a:rPr lang="sk-SK" dirty="0"/>
              <a:t>je </a:t>
            </a:r>
            <a:r>
              <a:rPr lang="sk-SK" dirty="0" smtClean="0"/>
              <a:t>dlhé </a:t>
            </a:r>
            <a:r>
              <a:rPr lang="sk-SK" dirty="0"/>
              <a:t>4385 km</a:t>
            </a:r>
            <a:r>
              <a:rPr lang="sk-SK" dirty="0" smtClean="0"/>
              <a:t>.</a:t>
            </a:r>
          </a:p>
          <a:p>
            <a:r>
              <a:rPr lang="sk-SK" dirty="0" smtClean="0"/>
              <a:t>Najväčším ostrovom je </a:t>
            </a:r>
            <a:r>
              <a:rPr lang="sk-SK" dirty="0" err="1"/>
              <a:t>Isle</a:t>
            </a:r>
            <a:r>
              <a:rPr lang="sk-SK" dirty="0"/>
              <a:t> </a:t>
            </a:r>
            <a:r>
              <a:rPr lang="sk-SK" dirty="0" err="1"/>
              <a:t>Royale</a:t>
            </a:r>
            <a:r>
              <a:rPr lang="sk-SK" dirty="0"/>
              <a:t>, </a:t>
            </a:r>
            <a:r>
              <a:rPr lang="sk-SK" dirty="0" smtClean="0"/>
              <a:t>nachádzajúci sa </a:t>
            </a:r>
            <a:r>
              <a:rPr lang="sk-SK" dirty="0"/>
              <a:t>na </a:t>
            </a:r>
            <a:r>
              <a:rPr lang="sk-SK" dirty="0" smtClean="0"/>
              <a:t>území štátu </a:t>
            </a:r>
            <a:r>
              <a:rPr lang="sk-SK" dirty="0"/>
              <a:t>Michigan</a:t>
            </a:r>
            <a:r>
              <a:rPr lang="sk-SK" dirty="0" smtClean="0"/>
              <a:t>. Na juhozápade sa nachádza súostrovie </a:t>
            </a:r>
            <a:r>
              <a:rPr lang="sk-SK" dirty="0" err="1" smtClean="0"/>
              <a:t>Apostle</a:t>
            </a:r>
            <a:r>
              <a:rPr lang="sk-SK" dirty="0" smtClean="0"/>
              <a:t> </a:t>
            </a:r>
            <a:r>
              <a:rPr lang="sk-SK" dirty="0" err="1" smtClean="0"/>
              <a:t>Islands</a:t>
            </a:r>
            <a:r>
              <a:rPr lang="sk-SK" dirty="0" smtClean="0"/>
              <a:t>.</a:t>
            </a:r>
          </a:p>
          <a:p>
            <a:r>
              <a:rPr lang="sk-SK" dirty="0" smtClean="0"/>
              <a:t>Zaujímavosťou je, že voda v jazere je veľmi chladná, dokonca ani v lete nie </a:t>
            </a:r>
            <a:r>
              <a:rPr lang="sk-SK" smtClean="0"/>
              <a:t>je vyššia </a:t>
            </a:r>
            <a:r>
              <a:rPr lang="sk-SK" dirty="0" smtClean="0"/>
              <a:t>ako 4 </a:t>
            </a:r>
            <a:r>
              <a:rPr lang="sk-SK" dirty="0"/>
              <a:t>°</a:t>
            </a:r>
            <a:r>
              <a:rPr lang="sk-SK" dirty="0" smtClean="0"/>
              <a:t>C. Počas zím stred jazera nezamŕza </a:t>
            </a:r>
            <a:r>
              <a:rPr lang="sk-SK" dirty="0"/>
              <a:t>v </a:t>
            </a:r>
            <a:r>
              <a:rPr lang="sk-SK" dirty="0" smtClean="0"/>
              <a:t>dôsledku jesenných a zimných búrok, ale pobrežie sa každoročne v období od decembra do marca pokrýva hrubou vrstvou ľadu.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987" r="1724"/>
          <a:stretch/>
        </p:blipFill>
        <p:spPr>
          <a:xfrm>
            <a:off x="7331825" y="3789302"/>
            <a:ext cx="4089864" cy="282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178" y="523704"/>
            <a:ext cx="4318511" cy="2882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53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4" y="382774"/>
            <a:ext cx="5266259" cy="3267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77" y="3522325"/>
            <a:ext cx="5823347" cy="2907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815" y="4015048"/>
            <a:ext cx="3653465" cy="241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0549" y="471383"/>
            <a:ext cx="3373982" cy="2530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BlokTextu 5"/>
          <p:cNvSpPr txBox="1"/>
          <p:nvPr/>
        </p:nvSpPr>
        <p:spPr>
          <a:xfrm>
            <a:off x="6841867" y="400374"/>
            <a:ext cx="181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+mj-lt"/>
              </a:rPr>
              <a:t>Prístav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Duluth</a:t>
            </a:r>
          </a:p>
        </p:txBody>
      </p:sp>
    </p:spTree>
    <p:extLst>
      <p:ext uri="{BB962C8B-B14F-4D97-AF65-F5344CB8AC3E}">
        <p14:creationId xmlns:p14="http://schemas.microsoft.com/office/powerpoint/2010/main" xmlns="" val="11525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28" y="793539"/>
            <a:ext cx="9404723" cy="1400530"/>
          </a:xfrm>
        </p:spPr>
        <p:txBody>
          <a:bodyPr/>
          <a:lstStyle/>
          <a:p>
            <a:r>
              <a:rPr lang="sk-SK" dirty="0" smtClean="0"/>
              <a:t>Hurónské jazero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87429" y="1687158"/>
            <a:ext cx="8206942" cy="4195481"/>
          </a:xfrm>
        </p:spPr>
        <p:txBody>
          <a:bodyPr/>
          <a:lstStyle/>
          <a:p>
            <a:r>
              <a:rPr lang="sk-SK" dirty="0"/>
              <a:t>J</a:t>
            </a:r>
            <a:r>
              <a:rPr lang="sk-SK" dirty="0" smtClean="0"/>
              <a:t>e </a:t>
            </a:r>
            <a:r>
              <a:rPr lang="sk-SK" dirty="0"/>
              <a:t>druhé </a:t>
            </a:r>
            <a:r>
              <a:rPr lang="sk-SK" dirty="0" smtClean="0"/>
              <a:t>najväčšie jazero z piatich Veľkých kanadských jazier. Jazerom prechádza štátna hranica medzi Kanadou a </a:t>
            </a:r>
            <a:r>
              <a:rPr lang="sk-SK" dirty="0"/>
              <a:t>USA </a:t>
            </a:r>
            <a:r>
              <a:rPr lang="sk-SK" dirty="0" smtClean="0"/>
              <a:t>(americká časť jazera sa nachádza v štáte Michigan).</a:t>
            </a:r>
          </a:p>
          <a:p>
            <a:r>
              <a:rPr lang="sk-SK" dirty="0"/>
              <a:t>Leží v </a:t>
            </a:r>
            <a:r>
              <a:rPr lang="sk-SK" dirty="0" smtClean="0"/>
              <a:t>nadmorskej výške </a:t>
            </a:r>
            <a:r>
              <a:rPr lang="sk-SK" dirty="0"/>
              <a:t>176 m</a:t>
            </a:r>
            <a:r>
              <a:rPr lang="sk-SK" dirty="0" smtClean="0"/>
              <a:t>.</a:t>
            </a:r>
          </a:p>
          <a:p>
            <a:r>
              <a:rPr lang="sk-SK" dirty="0" smtClean="0"/>
              <a:t>Má </a:t>
            </a:r>
            <a:r>
              <a:rPr lang="sk-SK" dirty="0"/>
              <a:t>rozlohu 59 586 </a:t>
            </a:r>
            <a:r>
              <a:rPr lang="sk-SK" dirty="0" smtClean="0"/>
              <a:t>km². Jeho najväčšia hĺbka je 229 m, priemerne </a:t>
            </a:r>
            <a:r>
              <a:rPr lang="sk-SK" dirty="0"/>
              <a:t>je </a:t>
            </a:r>
            <a:r>
              <a:rPr lang="sk-SK" dirty="0" smtClean="0"/>
              <a:t>hlboké </a:t>
            </a:r>
            <a:r>
              <a:rPr lang="sk-SK" dirty="0"/>
              <a:t>59 </a:t>
            </a:r>
            <a:r>
              <a:rPr lang="sk-SK" dirty="0" smtClean="0"/>
              <a:t>m. </a:t>
            </a:r>
          </a:p>
          <a:p>
            <a:r>
              <a:rPr lang="sk-SK" dirty="0"/>
              <a:t>V </a:t>
            </a:r>
            <a:r>
              <a:rPr lang="sk-SK" dirty="0" smtClean="0"/>
              <a:t>Hurónskom jazere </a:t>
            </a:r>
            <a:r>
              <a:rPr lang="sk-SK" dirty="0"/>
              <a:t>leží ostrov </a:t>
            </a:r>
            <a:r>
              <a:rPr lang="sk-SK" dirty="0" smtClean="0"/>
              <a:t>Manitoulin. Je to najväčší </a:t>
            </a:r>
            <a:r>
              <a:rPr lang="sk-SK" dirty="0"/>
              <a:t>ostrov </a:t>
            </a:r>
            <a:r>
              <a:rPr lang="sk-SK" dirty="0" smtClean="0"/>
              <a:t>sveta, ktorý sa nachádza </a:t>
            </a:r>
            <a:r>
              <a:rPr lang="sk-SK" dirty="0"/>
              <a:t>v </a:t>
            </a:r>
            <a:r>
              <a:rPr lang="sk-SK" dirty="0" smtClean="0"/>
              <a:t>jazere.</a:t>
            </a:r>
          </a:p>
          <a:p>
            <a:endParaRPr lang="sk-SK" dirty="0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650" t="11464" r="1741" b="10759"/>
          <a:stretch/>
        </p:blipFill>
        <p:spPr>
          <a:xfrm rot="21424869">
            <a:off x="6276109" y="4434875"/>
            <a:ext cx="4339243" cy="2090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92" y="4777500"/>
            <a:ext cx="3687388" cy="1843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0559">
            <a:off x="8870894" y="1787865"/>
            <a:ext cx="2955497" cy="1969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BlokTextu 6"/>
          <p:cNvSpPr txBox="1"/>
          <p:nvPr/>
        </p:nvSpPr>
        <p:spPr>
          <a:xfrm>
            <a:off x="1524692" y="6251862"/>
            <a:ext cx="22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solidFill>
                  <a:schemeClr val="tx1">
                    <a:lumMod val="85000"/>
                  </a:schemeClr>
                </a:solidFill>
                <a:latin typeface="+mj-lt"/>
              </a:rPr>
              <a:t>Turnip Rock</a:t>
            </a:r>
            <a:endParaRPr lang="sk-SK" b="1" i="1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5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130" y="652388"/>
            <a:ext cx="9404723" cy="1400530"/>
          </a:xfrm>
        </p:spPr>
        <p:txBody>
          <a:bodyPr/>
          <a:lstStyle/>
          <a:p>
            <a:r>
              <a:rPr lang="sk-SK" dirty="0"/>
              <a:t>Michiganské </a:t>
            </a:r>
            <a:r>
              <a:rPr lang="sk-SK" dirty="0" smtClean="0"/>
              <a:t>jazero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45130" y="1587405"/>
            <a:ext cx="8066608" cy="4195481"/>
          </a:xfrm>
        </p:spPr>
        <p:txBody>
          <a:bodyPr/>
          <a:lstStyle/>
          <a:p>
            <a:r>
              <a:rPr lang="sk-SK" dirty="0"/>
              <a:t>J</a:t>
            </a:r>
            <a:r>
              <a:rPr lang="sk-SK" dirty="0" smtClean="0"/>
              <a:t>e tretie najväčšie jazero z piatich Veľkých kanadských jazier. Je jediné jazero, ktoré sa nachádza celé na území Spojených štátov Amerických. Jazero </a:t>
            </a:r>
            <a:r>
              <a:rPr lang="sk-SK" dirty="0" err="1" smtClean="0"/>
              <a:t>obkllopujú</a:t>
            </a:r>
            <a:r>
              <a:rPr lang="sk-SK" dirty="0" smtClean="0"/>
              <a:t> štáty </a:t>
            </a:r>
            <a:r>
              <a:rPr lang="it-IT" dirty="0"/>
              <a:t>Michigan, Indiana, Illinois a Wisconsin</a:t>
            </a:r>
            <a:r>
              <a:rPr lang="it-IT" dirty="0" smtClean="0"/>
              <a:t>.</a:t>
            </a:r>
            <a:r>
              <a:rPr lang="sk-SK" dirty="0" smtClean="0"/>
              <a:t> </a:t>
            </a:r>
          </a:p>
          <a:p>
            <a:r>
              <a:rPr lang="sk-SK" dirty="0" smtClean="0"/>
              <a:t>Má </a:t>
            </a:r>
            <a:r>
              <a:rPr lang="sk-SK" dirty="0"/>
              <a:t>rozlohu 57 750 km². </a:t>
            </a:r>
            <a:r>
              <a:rPr lang="sk-SK" dirty="0" smtClean="0"/>
              <a:t>Priemerne </a:t>
            </a:r>
            <a:r>
              <a:rPr lang="sk-SK" dirty="0"/>
              <a:t>je </a:t>
            </a:r>
            <a:r>
              <a:rPr lang="sk-SK" dirty="0" smtClean="0"/>
              <a:t>hlboké </a:t>
            </a:r>
            <a:r>
              <a:rPr lang="sk-SK" dirty="0"/>
              <a:t>85 m </a:t>
            </a:r>
            <a:r>
              <a:rPr lang="sk-SK" dirty="0" smtClean="0"/>
              <a:t>a najväčšia hĺbka je 282 </a:t>
            </a:r>
            <a:r>
              <a:rPr lang="sk-SK" dirty="0"/>
              <a:t>m. </a:t>
            </a:r>
            <a:r>
              <a:rPr lang="sk-SK" dirty="0" smtClean="0"/>
              <a:t>Leží </a:t>
            </a:r>
            <a:r>
              <a:rPr lang="sk-SK" dirty="0"/>
              <a:t>v </a:t>
            </a:r>
            <a:r>
              <a:rPr lang="sk-SK" dirty="0" smtClean="0"/>
              <a:t>nadmorskej výške </a:t>
            </a:r>
            <a:r>
              <a:rPr lang="sk-SK" dirty="0"/>
              <a:t>176 m</a:t>
            </a:r>
            <a:r>
              <a:rPr lang="sk-SK" dirty="0" smtClean="0"/>
              <a:t>.</a:t>
            </a:r>
          </a:p>
          <a:p>
            <a:r>
              <a:rPr lang="sk-SK" dirty="0" smtClean="0"/>
              <a:t>Najväčšie </a:t>
            </a:r>
            <a:r>
              <a:rPr lang="sk-SK" dirty="0"/>
              <a:t>ostrovy </a:t>
            </a:r>
            <a:r>
              <a:rPr lang="sk-SK" dirty="0" smtClean="0"/>
              <a:t>sú </a:t>
            </a:r>
            <a:r>
              <a:rPr lang="sk-SK" dirty="0" err="1"/>
              <a:t>Beaver</a:t>
            </a:r>
            <a:r>
              <a:rPr lang="sk-SK" dirty="0"/>
              <a:t> (144,56 km²), North </a:t>
            </a:r>
            <a:r>
              <a:rPr lang="sk-SK" dirty="0" err="1"/>
              <a:t>Manitou</a:t>
            </a:r>
            <a:r>
              <a:rPr lang="sk-SK" dirty="0"/>
              <a:t> (57,876 km²), South </a:t>
            </a:r>
            <a:r>
              <a:rPr lang="sk-SK" dirty="0" err="1"/>
              <a:t>Manitou</a:t>
            </a:r>
            <a:r>
              <a:rPr lang="sk-SK" dirty="0"/>
              <a:t> (21,436 km²), Washington (60,89 km²</a:t>
            </a:r>
            <a:r>
              <a:rPr lang="sk-SK" dirty="0" smtClean="0"/>
              <a:t>) a </a:t>
            </a:r>
            <a:r>
              <a:rPr lang="sk-SK" dirty="0"/>
              <a:t>Rock (3,945 km²</a:t>
            </a:r>
            <a:r>
              <a:rPr lang="sk-SK" dirty="0" smtClean="0"/>
              <a:t>).</a:t>
            </a:r>
          </a:p>
          <a:p>
            <a:r>
              <a:rPr lang="sk-SK" dirty="0" smtClean="0"/>
              <a:t>Na brehu jazera vznikli veľké mestá ako Chicago, </a:t>
            </a:r>
            <a:r>
              <a:rPr lang="sk-SK" dirty="0" err="1" smtClean="0"/>
              <a:t>Milwaukee</a:t>
            </a:r>
            <a:r>
              <a:rPr lang="sk-SK" dirty="0" smtClean="0"/>
              <a:t>,...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2676">
            <a:off x="8532837" y="3696579"/>
            <a:ext cx="3391827" cy="226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8787">
            <a:off x="8654988" y="1051090"/>
            <a:ext cx="3263749" cy="2171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5873" y="4985695"/>
            <a:ext cx="2988814" cy="168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919" y="4985695"/>
            <a:ext cx="4051510" cy="1594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04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926" y="793704"/>
            <a:ext cx="9404723" cy="1400530"/>
          </a:xfrm>
        </p:spPr>
        <p:txBody>
          <a:bodyPr/>
          <a:lstStyle/>
          <a:p>
            <a:r>
              <a:rPr lang="sk-SK" dirty="0" smtClean="0"/>
              <a:t>Erijské jazero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20926" y="1703784"/>
            <a:ext cx="6768841" cy="4580638"/>
          </a:xfrm>
        </p:spPr>
        <p:txBody>
          <a:bodyPr/>
          <a:lstStyle/>
          <a:p>
            <a:r>
              <a:rPr lang="sk-SK" dirty="0"/>
              <a:t>J</a:t>
            </a:r>
            <a:r>
              <a:rPr lang="sk-SK" dirty="0" smtClean="0"/>
              <a:t>e najjužnejšie jazero z piatich Veľkých kanadských jazier. Má rozlohu 25 667 </a:t>
            </a:r>
            <a:r>
              <a:rPr lang="sk-SK" dirty="0"/>
              <a:t>km² </a:t>
            </a:r>
            <a:r>
              <a:rPr lang="sk-SK" dirty="0" smtClean="0"/>
              <a:t>(väčšia časť sa nachádza  v Kanade). Leží </a:t>
            </a:r>
            <a:r>
              <a:rPr lang="sk-SK" dirty="0"/>
              <a:t>v </a:t>
            </a:r>
            <a:r>
              <a:rPr lang="sk-SK" dirty="0" smtClean="0"/>
              <a:t>nadmorskej výške </a:t>
            </a:r>
            <a:r>
              <a:rPr lang="sk-SK" dirty="0"/>
              <a:t>173 </a:t>
            </a:r>
            <a:r>
              <a:rPr lang="sk-SK" dirty="0" smtClean="0"/>
              <a:t>m a jej najväčšia hĺbka je 64 m, a preto je najplytšie jazero z Veľkých kanadských jazier.</a:t>
            </a:r>
          </a:p>
          <a:p>
            <a:r>
              <a:rPr lang="sk-SK" dirty="0"/>
              <a:t>V </a:t>
            </a:r>
            <a:r>
              <a:rPr lang="sk-SK" dirty="0" smtClean="0"/>
              <a:t>Erijskom jazere sa nachádzajú mnohé ostrovy. Sú to napríklad ostrovy </a:t>
            </a:r>
            <a:r>
              <a:rPr lang="sk-SK" dirty="0" err="1"/>
              <a:t>Kelleys</a:t>
            </a:r>
            <a:r>
              <a:rPr lang="sk-SK" dirty="0"/>
              <a:t> Island, </a:t>
            </a:r>
            <a:r>
              <a:rPr lang="sk-SK" dirty="0" err="1"/>
              <a:t>Middle</a:t>
            </a:r>
            <a:r>
              <a:rPr lang="sk-SK" dirty="0"/>
              <a:t> </a:t>
            </a:r>
            <a:r>
              <a:rPr lang="sk-SK" dirty="0" err="1"/>
              <a:t>Bass</a:t>
            </a:r>
            <a:r>
              <a:rPr lang="sk-SK" dirty="0"/>
              <a:t> Island, North </a:t>
            </a:r>
            <a:r>
              <a:rPr lang="sk-SK" dirty="0" err="1"/>
              <a:t>Bass</a:t>
            </a:r>
            <a:r>
              <a:rPr lang="sk-SK" dirty="0"/>
              <a:t> </a:t>
            </a:r>
            <a:r>
              <a:rPr lang="sk-SK" dirty="0" smtClean="0"/>
              <a:t>Island</a:t>
            </a:r>
            <a:r>
              <a:rPr lang="sk-SK" dirty="0"/>
              <a:t> </a:t>
            </a:r>
            <a:r>
              <a:rPr lang="sk-SK" dirty="0" smtClean="0"/>
              <a:t>v americkej časti jazera a </a:t>
            </a:r>
            <a:r>
              <a:rPr lang="sk-SK" dirty="0"/>
              <a:t>na </a:t>
            </a:r>
            <a:r>
              <a:rPr lang="sk-SK" dirty="0" smtClean="0"/>
              <a:t>kanadskej strane je to </a:t>
            </a:r>
            <a:r>
              <a:rPr lang="sk-SK" dirty="0" err="1"/>
              <a:t>Pelee</a:t>
            </a:r>
            <a:r>
              <a:rPr lang="sk-SK" dirty="0"/>
              <a:t> Island.</a:t>
            </a:r>
            <a:endParaRPr lang="sk-SK" dirty="0" smtClean="0"/>
          </a:p>
          <a:p>
            <a:r>
              <a:rPr lang="sk-SK" dirty="0"/>
              <a:t>Na </a:t>
            </a:r>
            <a:r>
              <a:rPr lang="sk-SK" dirty="0" smtClean="0"/>
              <a:t>brehu jazera ležia kanadské a americké veľkomestá ako napríklad </a:t>
            </a:r>
            <a:r>
              <a:rPr lang="sk-SK" dirty="0" err="1" smtClean="0"/>
              <a:t>Buffalo</a:t>
            </a:r>
            <a:r>
              <a:rPr lang="sk-SK" dirty="0" smtClean="0"/>
              <a:t>, Detroit, Cleveland a </a:t>
            </a:r>
            <a:r>
              <a:rPr lang="sk-SK" dirty="0"/>
              <a:t>Port </a:t>
            </a:r>
            <a:r>
              <a:rPr lang="sk-SK" dirty="0" err="1" smtClean="0"/>
              <a:t>Colborne</a:t>
            </a:r>
            <a:r>
              <a:rPr lang="sk-SK" dirty="0" smtClean="0"/>
              <a:t>. To spôsobilo, že jazero je veľmi znečistené nielen priemyslom, ale aj domácnosťami.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273" y="3886038"/>
            <a:ext cx="3869722" cy="2566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2528" y="925678"/>
            <a:ext cx="3803765" cy="2537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78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2612" y="614292"/>
            <a:ext cx="9404723" cy="1400530"/>
          </a:xfrm>
        </p:spPr>
        <p:txBody>
          <a:bodyPr/>
          <a:lstStyle/>
          <a:p>
            <a:r>
              <a:rPr lang="sk-SK" dirty="0" smtClean="0"/>
              <a:t>Ontárijské jazero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12612" y="1572882"/>
            <a:ext cx="7275919" cy="4522449"/>
          </a:xfrm>
        </p:spPr>
        <p:txBody>
          <a:bodyPr/>
          <a:lstStyle/>
          <a:p>
            <a:r>
              <a:rPr lang="sk-SK" dirty="0"/>
              <a:t>J</a:t>
            </a:r>
            <a:r>
              <a:rPr lang="sk-SK" dirty="0" smtClean="0"/>
              <a:t>e najvýchodnejšie </a:t>
            </a:r>
            <a:r>
              <a:rPr lang="sk-SK" dirty="0"/>
              <a:t>položené </a:t>
            </a:r>
            <a:r>
              <a:rPr lang="sk-SK" dirty="0" smtClean="0"/>
              <a:t>jazero z Veľkých kanadských jazier. Rozlohou je najmenšie má len </a:t>
            </a:r>
            <a:r>
              <a:rPr lang="sk-SK" dirty="0"/>
              <a:t>19 011 </a:t>
            </a:r>
            <a:r>
              <a:rPr lang="sk-SK" dirty="0" smtClean="0"/>
              <a:t>km². Priemerne </a:t>
            </a:r>
            <a:r>
              <a:rPr lang="sk-SK" dirty="0"/>
              <a:t>je </a:t>
            </a:r>
            <a:r>
              <a:rPr lang="sk-SK" dirty="0" smtClean="0"/>
              <a:t>hlboké </a:t>
            </a:r>
            <a:r>
              <a:rPr lang="sk-SK" dirty="0"/>
              <a:t>86 m a </a:t>
            </a:r>
            <a:r>
              <a:rPr lang="sk-SK" dirty="0" smtClean="0"/>
              <a:t>najväčšia hĺbka je 244 m. </a:t>
            </a:r>
            <a:r>
              <a:rPr lang="sk-SK" dirty="0"/>
              <a:t>Leží v </a:t>
            </a:r>
            <a:r>
              <a:rPr lang="sk-SK" dirty="0" smtClean="0"/>
              <a:t>nadmorské výške </a:t>
            </a:r>
            <a:r>
              <a:rPr lang="sk-SK" dirty="0"/>
              <a:t>74 </a:t>
            </a:r>
            <a:r>
              <a:rPr lang="sk-SK" dirty="0" smtClean="0"/>
              <a:t>m, čiže je aj najnižšie položené. </a:t>
            </a:r>
          </a:p>
          <a:p>
            <a:r>
              <a:rPr lang="sk-SK" dirty="0" smtClean="0"/>
              <a:t>Ústí doňho rieka Niagara a vytvára najnavštevovanejšie vodopády na svete – Niagarské vodopády.</a:t>
            </a:r>
          </a:p>
          <a:p>
            <a:r>
              <a:rPr lang="sk-SK" dirty="0" smtClean="0"/>
              <a:t>Na pobreží ležia jedni z najväčších miest </a:t>
            </a:r>
            <a:r>
              <a:rPr lang="sk-SK" dirty="0"/>
              <a:t>Kanady – Toronto, Hamilton, </a:t>
            </a:r>
            <a:r>
              <a:rPr lang="sk-SK" dirty="0" smtClean="0"/>
              <a:t>Kingston. V USA to je </a:t>
            </a:r>
            <a:r>
              <a:rPr lang="sk-SK" dirty="0"/>
              <a:t>hlavne prístav </a:t>
            </a:r>
            <a:r>
              <a:rPr lang="sk-SK" dirty="0" err="1" smtClean="0"/>
              <a:t>Rochester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5615">
            <a:off x="8078596" y="971123"/>
            <a:ext cx="3829831" cy="2872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6700">
            <a:off x="7040880" y="4429558"/>
            <a:ext cx="3807230" cy="2119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5553" y="4701700"/>
            <a:ext cx="3711409" cy="1941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2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682</TotalTime>
  <Words>751</Words>
  <Application>Microsoft Office PowerPoint</Application>
  <PresentationFormat>Vlastná</PresentationFormat>
  <Paragraphs>45</Paragraphs>
  <Slides>10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Ión</vt:lpstr>
      <vt:lpstr>Veľké kanadské jazerá</vt:lpstr>
      <vt:lpstr>Veľké kanadské jazerá</vt:lpstr>
      <vt:lpstr>Osídlenie a znečistenie</vt:lpstr>
      <vt:lpstr>Horné jazero</vt:lpstr>
      <vt:lpstr>Snímka 5</vt:lpstr>
      <vt:lpstr>Hurónské jazero</vt:lpstr>
      <vt:lpstr>Michiganské jazero</vt:lpstr>
      <vt:lpstr>Erijské jazero</vt:lpstr>
      <vt:lpstr>Ontárijské jazero</vt:lpstr>
      <vt:lpstr>Použité 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Veľké kanadské jazerá</dc:title>
  <dc:creator>Branislav</dc:creator>
  <cp:lastModifiedBy>vzdelanie_detom2@outlook.sk</cp:lastModifiedBy>
  <cp:revision>23</cp:revision>
  <dcterms:created xsi:type="dcterms:W3CDTF">2021-02-19T07:41:46Z</dcterms:created>
  <dcterms:modified xsi:type="dcterms:W3CDTF">2021-04-23T09:05:12Z</dcterms:modified>
</cp:coreProperties>
</file>