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E694C8-5261-4006-962F-DF48BE782E98}" type="datetimeFigureOut">
              <a:rPr lang="sk-SK" smtClean="0"/>
              <a:t>31. 10. 2020</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C50176-01B5-41B3-BF74-D0593F1AF855}" type="slidenum">
              <a:rPr lang="sk-SK" smtClean="0"/>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26C50176-01B5-41B3-BF74-D0593F1AF855}" type="slidenum">
              <a:rPr lang="sk-SK" smtClean="0"/>
              <a:t>2</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FC0C5E28-0A3F-4FEB-A40C-A3CD445DF692}"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C0C5E28-0A3F-4FEB-A40C-A3CD445DF692}"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C0C5E28-0A3F-4FEB-A40C-A3CD445DF692}"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Obdĺžnik s jedným odstrihnutým a zaobleným roho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uhlý trojuho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Kliknite sem a upravte štýl predlohy nadpisov.</a:t>
            </a:r>
            <a:endParaRPr kumimoji="0" lang="en-US"/>
          </a:p>
        </p:txBody>
      </p:sp>
      <p:sp>
        <p:nvSpPr>
          <p:cNvPr id="4" name="Zástupný symbol tex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CB6F06A0-3A48-40CB-A640-72A9872DE365}" type="datetimeFigureOut">
              <a:rPr lang="sk-SK" smtClean="0"/>
              <a:pPr/>
              <a:t>31. 10. 2020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077200" y="6356350"/>
            <a:ext cx="609600" cy="365125"/>
          </a:xfrm>
        </p:spPr>
        <p:txBody>
          <a:bodyPr/>
          <a:lstStyle/>
          <a:p>
            <a:fld id="{FC0C5E28-0A3F-4FEB-A40C-A3CD445DF692}" type="slidenum">
              <a:rPr lang="sk-SK" smtClean="0"/>
              <a:pPr/>
              <a:t>‹#›</a:t>
            </a:fld>
            <a:endParaRPr lang="sk-SK"/>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Voľná form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ľná form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ľná form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ľná form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nadpis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6F06A0-3A48-40CB-A640-72A9872DE365}" type="datetimeFigureOut">
              <a:rPr lang="sk-SK" smtClean="0"/>
              <a:pPr/>
              <a:t>31. 10. 2020</a:t>
            </a:fld>
            <a:endParaRPr lang="sk-SK"/>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k-SK"/>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0C5E28-0A3F-4FEB-A40C-A3CD445DF692}" type="slidenum">
              <a:rPr lang="sk-SK" smtClean="0"/>
              <a:pPr/>
              <a:t>‹#›</a:t>
            </a:fld>
            <a:endParaRPr lang="sk-SK"/>
          </a:p>
        </p:txBody>
      </p:sp>
      <p:grpSp>
        <p:nvGrpSpPr>
          <p:cNvPr id="2" name="Skupina 1"/>
          <p:cNvGrpSpPr/>
          <p:nvPr/>
        </p:nvGrpSpPr>
        <p:grpSpPr>
          <a:xfrm>
            <a:off x="-19017" y="202408"/>
            <a:ext cx="9180548" cy="649224"/>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3400" y="1371600"/>
            <a:ext cx="3824286" cy="1828800"/>
          </a:xfrm>
        </p:spPr>
        <p:txBody>
          <a:bodyPr/>
          <a:lstStyle/>
          <a:p>
            <a:r>
              <a:rPr lang="sk-SK" dirty="0" smtClean="0"/>
              <a:t>Tenis </a:t>
            </a:r>
            <a:endParaRPr lang="sk-SK" dirty="0"/>
          </a:p>
        </p:txBody>
      </p:sp>
      <p:sp>
        <p:nvSpPr>
          <p:cNvPr id="3" name="Podnadpis 2"/>
          <p:cNvSpPr>
            <a:spLocks noGrp="1"/>
          </p:cNvSpPr>
          <p:nvPr>
            <p:ph type="subTitle" idx="1"/>
          </p:nvPr>
        </p:nvSpPr>
        <p:spPr>
          <a:xfrm>
            <a:off x="428596" y="5643578"/>
            <a:ext cx="7854696" cy="1071570"/>
          </a:xfrm>
        </p:spPr>
        <p:txBody>
          <a:bodyPr>
            <a:normAutofit/>
          </a:bodyPr>
          <a:lstStyle/>
          <a:p>
            <a:r>
              <a:rPr lang="sk-SK" dirty="0" smtClean="0"/>
              <a:t>Šimon </a:t>
            </a:r>
            <a:r>
              <a:rPr lang="sk-SK" dirty="0" smtClean="0"/>
              <a:t>Motúz 5.B </a:t>
            </a:r>
          </a:p>
          <a:p>
            <a:r>
              <a:rPr lang="sk-SK" dirty="0" smtClean="0"/>
              <a:t>30.10.2020</a:t>
            </a:r>
          </a:p>
          <a:p>
            <a:endParaRPr lang="sk-SK" dirty="0"/>
          </a:p>
        </p:txBody>
      </p:sp>
      <p:pic>
        <p:nvPicPr>
          <p:cNvPr id="23554" name="Picture 2" descr="Sport's return in New Zealand continues with live tennis action | Off The  Ball"/>
          <p:cNvPicPr>
            <a:picLocks noChangeAspect="1" noChangeArrowheads="1"/>
          </p:cNvPicPr>
          <p:nvPr/>
        </p:nvPicPr>
        <p:blipFill>
          <a:blip r:embed="rId2"/>
          <a:srcRect/>
          <a:stretch>
            <a:fillRect/>
          </a:stretch>
        </p:blipFill>
        <p:spPr bwMode="auto">
          <a:xfrm>
            <a:off x="642910" y="3357562"/>
            <a:ext cx="4572032" cy="2286016"/>
          </a:xfrm>
          <a:prstGeom prst="rect">
            <a:avLst/>
          </a:prstGeom>
          <a:noFill/>
        </p:spPr>
      </p:pic>
      <p:pic>
        <p:nvPicPr>
          <p:cNvPr id="23556" name="Picture 4" descr="Coronavirus Presents an Existential Threat to Some Pro Tennis Events - The  New York Times"/>
          <p:cNvPicPr>
            <a:picLocks noChangeAspect="1" noChangeArrowheads="1"/>
          </p:cNvPicPr>
          <p:nvPr/>
        </p:nvPicPr>
        <p:blipFill>
          <a:blip r:embed="rId3" cstate="print"/>
          <a:srcRect/>
          <a:stretch>
            <a:fillRect/>
          </a:stretch>
        </p:blipFill>
        <p:spPr bwMode="auto">
          <a:xfrm>
            <a:off x="5500694" y="1428736"/>
            <a:ext cx="3219537" cy="214583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sk-SK" b="1" dirty="0" smtClean="0">
                <a:solidFill>
                  <a:schemeClr val="tx1"/>
                </a:solidFill>
              </a:rPr>
              <a:t>O tenise</a:t>
            </a:r>
            <a:endParaRPr lang="sk-SK" b="1" dirty="0">
              <a:solidFill>
                <a:schemeClr val="tx1"/>
              </a:solidFill>
            </a:endParaRPr>
          </a:p>
        </p:txBody>
      </p:sp>
      <p:sp>
        <p:nvSpPr>
          <p:cNvPr id="6" name="Zástupný symbol textu 5"/>
          <p:cNvSpPr>
            <a:spLocks noGrp="1"/>
          </p:cNvSpPr>
          <p:nvPr>
            <p:ph type="body" idx="2"/>
          </p:nvPr>
        </p:nvSpPr>
        <p:spPr>
          <a:xfrm>
            <a:off x="357158" y="1676400"/>
            <a:ext cx="3071842" cy="4572000"/>
          </a:xfrm>
        </p:spPr>
        <p:txBody>
          <a:bodyPr>
            <a:normAutofit/>
          </a:bodyPr>
          <a:lstStyle/>
          <a:p>
            <a:r>
              <a:rPr lang="sk-SK" sz="2000" dirty="0" smtClean="0"/>
              <a:t>Súperi stoja proti sebe na sieťou rozdelenom hráčskom poli (kurte) a pokúšajú sa odraziť tenisovú loptičku tenisovou raketou tak, aby súperi neboli schopní ju v rámci pravidiel vrátiť.</a:t>
            </a:r>
          </a:p>
          <a:p>
            <a:r>
              <a:rPr lang="sk-SK" sz="2000" dirty="0" smtClean="0"/>
              <a:t>Tenis sa hrá na </a:t>
            </a:r>
            <a:r>
              <a:rPr lang="sk-SK" sz="2000" dirty="0" smtClean="0"/>
              <a:t>kurte</a:t>
            </a:r>
            <a:r>
              <a:rPr lang="sk-SK" sz="2000" dirty="0" smtClean="0"/>
              <a:t>. Kurt je hrací dvorec na ktorom sa hrá tenis. Tenis sa hrá s :</a:t>
            </a:r>
          </a:p>
          <a:p>
            <a:r>
              <a:rPr lang="sk-SK" sz="2000" dirty="0" smtClean="0"/>
              <a:t>-</a:t>
            </a:r>
            <a:r>
              <a:rPr lang="sk-SK" sz="2000" dirty="0" err="1" smtClean="0"/>
              <a:t>Loptičkov</a:t>
            </a:r>
            <a:endParaRPr lang="sk-SK" sz="2000" dirty="0" smtClean="0"/>
          </a:p>
          <a:p>
            <a:r>
              <a:rPr lang="sk-SK" sz="2000" dirty="0" smtClean="0"/>
              <a:t>-Raketou</a:t>
            </a:r>
          </a:p>
          <a:p>
            <a:endParaRPr lang="sk-SK" sz="1800" dirty="0" smtClean="0"/>
          </a:p>
        </p:txBody>
      </p:sp>
      <p:pic>
        <p:nvPicPr>
          <p:cNvPr id="26626" name="Picture 2" descr="Prenájom tenisových kurtov v Bratislave | Love4Tennis.com"/>
          <p:cNvPicPr>
            <a:picLocks noChangeAspect="1" noChangeArrowheads="1"/>
          </p:cNvPicPr>
          <p:nvPr/>
        </p:nvPicPr>
        <p:blipFill>
          <a:blip r:embed="rId3"/>
          <a:srcRect/>
          <a:stretch>
            <a:fillRect/>
          </a:stretch>
        </p:blipFill>
        <p:spPr bwMode="auto">
          <a:xfrm>
            <a:off x="3643306" y="428604"/>
            <a:ext cx="3643338" cy="2428892"/>
          </a:xfrm>
          <a:prstGeom prst="rect">
            <a:avLst/>
          </a:prstGeom>
          <a:noFill/>
        </p:spPr>
      </p:pic>
      <p:pic>
        <p:nvPicPr>
          <p:cNvPr id="26628" name="Picture 4" descr="Stepanek Tenisové loptičky NO-BRAND (50ks) - Diskusia | MALL.SK"/>
          <p:cNvPicPr>
            <a:picLocks noChangeAspect="1" noChangeArrowheads="1"/>
          </p:cNvPicPr>
          <p:nvPr/>
        </p:nvPicPr>
        <p:blipFill>
          <a:blip r:embed="rId4"/>
          <a:srcRect/>
          <a:stretch>
            <a:fillRect/>
          </a:stretch>
        </p:blipFill>
        <p:spPr bwMode="auto">
          <a:xfrm>
            <a:off x="5715008" y="3000372"/>
            <a:ext cx="3214710" cy="2145088"/>
          </a:xfrm>
          <a:prstGeom prst="rect">
            <a:avLst/>
          </a:prstGeom>
          <a:noFill/>
        </p:spPr>
      </p:pic>
      <p:pic>
        <p:nvPicPr>
          <p:cNvPr id="26630" name="Picture 6" descr="Rakety na tenis | sportisimo.sk"/>
          <p:cNvPicPr>
            <a:picLocks noChangeAspect="1" noChangeArrowheads="1"/>
          </p:cNvPicPr>
          <p:nvPr/>
        </p:nvPicPr>
        <p:blipFill>
          <a:blip r:embed="rId5"/>
          <a:srcRect/>
          <a:stretch>
            <a:fillRect/>
          </a:stretch>
        </p:blipFill>
        <p:spPr bwMode="auto">
          <a:xfrm>
            <a:off x="3500430" y="3571876"/>
            <a:ext cx="2500330" cy="250033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2386002" cy="500066"/>
          </a:xfrm>
        </p:spPr>
        <p:txBody>
          <a:bodyPr/>
          <a:lstStyle/>
          <a:p>
            <a:r>
              <a:rPr lang="sk-SK" b="1" dirty="0" smtClean="0">
                <a:solidFill>
                  <a:schemeClr val="tx1"/>
                </a:solidFill>
              </a:rPr>
              <a:t>História tenisu</a:t>
            </a:r>
            <a:endParaRPr lang="sk-SK" b="1" dirty="0">
              <a:solidFill>
                <a:schemeClr val="tx1"/>
              </a:solidFill>
            </a:endParaRPr>
          </a:p>
        </p:txBody>
      </p:sp>
      <p:sp>
        <p:nvSpPr>
          <p:cNvPr id="3" name="Zástupný symbol textu 2"/>
          <p:cNvSpPr>
            <a:spLocks noGrp="1"/>
          </p:cNvSpPr>
          <p:nvPr>
            <p:ph type="body" idx="2"/>
          </p:nvPr>
        </p:nvSpPr>
        <p:spPr>
          <a:xfrm>
            <a:off x="0" y="428604"/>
            <a:ext cx="9144000" cy="5819796"/>
          </a:xfrm>
        </p:spPr>
        <p:txBody>
          <a:bodyPr>
            <a:noAutofit/>
          </a:bodyPr>
          <a:lstStyle/>
          <a:p>
            <a:r>
              <a:rPr lang="sk-SK" sz="2000" dirty="0" smtClean="0"/>
              <a:t>Francúzsku hru, ktorá vznikla pravdepodobne v 11. alebo 12. storočí, </a:t>
            </a:r>
            <a:r>
              <a:rPr lang="sk-SK" sz="2000" b="1" dirty="0" err="1" smtClean="0"/>
              <a:t>jeu</a:t>
            </a:r>
            <a:r>
              <a:rPr lang="sk-SK" sz="2000" b="1" dirty="0" smtClean="0"/>
              <a:t> </a:t>
            </a:r>
            <a:r>
              <a:rPr lang="sk-SK" sz="2000" b="1" dirty="0" err="1" smtClean="0"/>
              <a:t>de</a:t>
            </a:r>
            <a:r>
              <a:rPr lang="sk-SK" sz="2000" b="1" dirty="0" smtClean="0"/>
              <a:t> </a:t>
            </a:r>
            <a:r>
              <a:rPr lang="sk-SK" sz="2000" b="1" dirty="0" err="1" smtClean="0"/>
              <a:t>paume</a:t>
            </a:r>
            <a:r>
              <a:rPr lang="sk-SK" sz="2000" dirty="0" smtClean="0"/>
              <a:t> (v preklade </a:t>
            </a:r>
            <a:r>
              <a:rPr lang="sk-SK" sz="2000" i="1" dirty="0" smtClean="0"/>
              <a:t>hra ruky</a:t>
            </a:r>
            <a:r>
              <a:rPr lang="sk-SK" sz="2000" dirty="0" smtClean="0"/>
              <a:t> alebo </a:t>
            </a:r>
            <a:r>
              <a:rPr lang="sk-SK" sz="2000" i="1" dirty="0" smtClean="0"/>
              <a:t>hra rúk</a:t>
            </a:r>
            <a:r>
              <a:rPr lang="sk-SK" sz="2000" dirty="0" smtClean="0"/>
              <a:t>, resp. </a:t>
            </a:r>
            <a:r>
              <a:rPr lang="sk-SK" sz="2000" i="1" dirty="0" smtClean="0"/>
              <a:t>hra s rukou/rukami</a:t>
            </a:r>
            <a:r>
              <a:rPr lang="sk-SK" sz="2000" dirty="0" smtClean="0"/>
              <a:t>) považujú za predchodkyňu tenisu. Loptička sa odbíjala pôvodne holými rukami, neskôr sa už používali rukavice a nakoniec palice. Rakety vznikli pravdepodobne v 16. storočí, kedy dal anglický kráľ Henrich VIII. postaviť aj prvý tenisový dvorec. Aj napriek zmenám herného </a:t>
            </a:r>
            <a:r>
              <a:rPr lang="sk-SK" sz="2000" dirty="0" smtClean="0"/>
              <a:t>náradia </a:t>
            </a:r>
            <a:r>
              <a:rPr lang="sk-SK" sz="2000" dirty="0" smtClean="0"/>
              <a:t>si hra zachovala ten istý názov. V roku 1873 si major anglickej armády </a:t>
            </a:r>
            <a:r>
              <a:rPr lang="sk-SK" sz="2000" dirty="0" err="1" smtClean="0"/>
              <a:t>Walter</a:t>
            </a:r>
            <a:r>
              <a:rPr lang="sk-SK" sz="2000" dirty="0" smtClean="0"/>
              <a:t> </a:t>
            </a:r>
            <a:r>
              <a:rPr lang="sk-SK" sz="2000" dirty="0" err="1" smtClean="0"/>
              <a:t>Clopton</a:t>
            </a:r>
            <a:r>
              <a:rPr lang="sk-SK" sz="2000" dirty="0" smtClean="0"/>
              <a:t> </a:t>
            </a:r>
            <a:r>
              <a:rPr lang="sk-SK" sz="2000" dirty="0" err="1" smtClean="0"/>
              <a:t>Wingfield</a:t>
            </a:r>
            <a:r>
              <a:rPr lang="sk-SK" sz="2000" dirty="0" smtClean="0"/>
              <a:t> patentoval hru pod názvom </a:t>
            </a:r>
            <a:r>
              <a:rPr lang="sk-SK" sz="2000" i="1" dirty="0" err="1" smtClean="0"/>
              <a:t>spharistike</a:t>
            </a:r>
            <a:r>
              <a:rPr lang="sk-SK" sz="2000" dirty="0" smtClean="0"/>
              <a:t>, odvodeného od gréckeho slova pre hru s loptičkami. Patentoval si taktiež aj </a:t>
            </a:r>
            <a:r>
              <a:rPr lang="sk-SK" sz="2000" dirty="0" smtClean="0"/>
              <a:t>náradie, </a:t>
            </a:r>
            <a:r>
              <a:rPr lang="sk-SK" sz="2000" dirty="0" smtClean="0"/>
              <a:t>dve žrde, sieť, rakety a gumené loptičky. Vedľajší názov pre túto hru bol </a:t>
            </a:r>
            <a:r>
              <a:rPr lang="sk-SK" sz="2000" i="1" dirty="0" err="1" smtClean="0"/>
              <a:t>lawn</a:t>
            </a:r>
            <a:r>
              <a:rPr lang="sk-SK" sz="2000" i="1" dirty="0" smtClean="0"/>
              <a:t> tenis</a:t>
            </a:r>
            <a:r>
              <a:rPr lang="sk-SK" sz="2000" dirty="0" smtClean="0"/>
              <a:t> (v preklade </a:t>
            </a:r>
            <a:r>
              <a:rPr lang="sk-SK" sz="2000" i="1" dirty="0" smtClean="0"/>
              <a:t>trávnikový tenis</a:t>
            </a:r>
            <a:r>
              <a:rPr lang="sk-SK" sz="2000" dirty="0" smtClean="0"/>
              <a:t>). Z Anglicka sa hra rozšírila aj do USA. V roku 1876 </a:t>
            </a:r>
            <a:r>
              <a:rPr lang="sk-SK" sz="2000" dirty="0" err="1" smtClean="0"/>
              <a:t>Marylebone</a:t>
            </a:r>
            <a:r>
              <a:rPr lang="sk-SK" sz="2000" dirty="0" smtClean="0"/>
              <a:t> </a:t>
            </a:r>
            <a:r>
              <a:rPr lang="sk-SK" sz="2000" dirty="0" err="1" smtClean="0"/>
              <a:t>Cricket</a:t>
            </a:r>
            <a:r>
              <a:rPr lang="sk-SK" sz="2000" dirty="0" smtClean="0"/>
              <a:t> </a:t>
            </a:r>
            <a:r>
              <a:rPr lang="sk-SK" sz="2000" dirty="0" err="1" smtClean="0"/>
              <a:t>Club</a:t>
            </a:r>
            <a:r>
              <a:rPr lang="sk-SK" sz="2000" dirty="0" smtClean="0"/>
              <a:t> (</a:t>
            </a:r>
            <a:r>
              <a:rPr lang="sk-SK" sz="2000" dirty="0" err="1" smtClean="0"/>
              <a:t>Marylebonský</a:t>
            </a:r>
            <a:r>
              <a:rPr lang="sk-SK" sz="2000" dirty="0" smtClean="0"/>
              <a:t> kriketový klub) pozmenil niektoré </a:t>
            </a:r>
            <a:r>
              <a:rPr lang="sk-SK" sz="2000" dirty="0" err="1" smtClean="0"/>
              <a:t>Wingfieldove</a:t>
            </a:r>
            <a:r>
              <a:rPr lang="sk-SK" sz="2000" dirty="0" smtClean="0"/>
              <a:t> pravidlá. Medzi najpodstatnejšie zmeny patrili vymenenie bodovacieho systému na ten súčasný, zavedenie zhody a výhody, taktiež bol pridaný systém dvoch podaní, namiesto jedného. Medzi najvýznamnejšie momenty medzinárodného tenisu patrí založenie tenisového turnaja </a:t>
            </a:r>
            <a:r>
              <a:rPr lang="sk-SK" sz="2000" dirty="0" err="1" smtClean="0"/>
              <a:t>Wimbledon</a:t>
            </a:r>
            <a:r>
              <a:rPr lang="sk-SK" sz="2000" dirty="0" smtClean="0"/>
              <a:t> v Anglicku, v roku </a:t>
            </a:r>
            <a:r>
              <a:rPr lang="sk-SK" sz="2000" dirty="0" smtClean="0"/>
              <a:t>1877. </a:t>
            </a:r>
            <a:r>
              <a:rPr lang="sk-SK" sz="2000" dirty="0" smtClean="0"/>
              <a:t>N</a:t>
            </a:r>
            <a:r>
              <a:rPr lang="sk-SK" sz="2000" dirty="0" smtClean="0"/>
              <a:t>a </a:t>
            </a:r>
            <a:r>
              <a:rPr lang="sk-SK" sz="2000" dirty="0" smtClean="0"/>
              <a:t>turnaji sa však konala iba dvojhra mužov. Podobný turnaj si v tom istom roku založilo aj USA (turnaj bol však obmedzený iba pre obyvateľov USA). Francúzsko nasledovalo v roku 1891 a </a:t>
            </a:r>
            <a:r>
              <a:rPr lang="sk-SK" sz="2000" dirty="0" err="1" smtClean="0"/>
              <a:t>Australázia</a:t>
            </a:r>
            <a:r>
              <a:rPr lang="sk-SK" sz="2000" dirty="0" smtClean="0"/>
              <a:t> (Austrália a Nový Zéland) si založila turnaj v roku 1905. Tieto štyri turnaje sa postupne vyvinuli do dnešnej podoby najprestížnejších turnajov, </a:t>
            </a:r>
            <a:r>
              <a:rPr lang="sk-SK" sz="2000" dirty="0" err="1" smtClean="0"/>
              <a:t>Grand-Slamov</a:t>
            </a:r>
            <a:r>
              <a:rPr lang="sk-SK" sz="2000" dirty="0" smtClean="0"/>
              <a:t>.</a:t>
            </a:r>
            <a:endParaRPr lang="sk-SK"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solidFill>
                  <a:schemeClr val="tx1"/>
                </a:solidFill>
              </a:rPr>
              <a:t>Martin </a:t>
            </a:r>
            <a:r>
              <a:rPr lang="sk-SK" b="1" dirty="0" err="1" smtClean="0">
                <a:solidFill>
                  <a:schemeClr val="tx1"/>
                </a:solidFill>
              </a:rPr>
              <a:t>Kližan</a:t>
            </a:r>
            <a:endParaRPr lang="sk-SK" b="1" dirty="0">
              <a:solidFill>
                <a:schemeClr val="tx1"/>
              </a:solidFill>
            </a:endParaRPr>
          </a:p>
        </p:txBody>
      </p:sp>
      <p:sp>
        <p:nvSpPr>
          <p:cNvPr id="3" name="Zástupný symbol textu 2"/>
          <p:cNvSpPr>
            <a:spLocks noGrp="1"/>
          </p:cNvSpPr>
          <p:nvPr>
            <p:ph type="body" idx="2"/>
          </p:nvPr>
        </p:nvSpPr>
        <p:spPr/>
        <p:txBody>
          <a:bodyPr>
            <a:normAutofit/>
          </a:bodyPr>
          <a:lstStyle/>
          <a:p>
            <a:r>
              <a:rPr lang="sk-SK" sz="1800" b="1" dirty="0" smtClean="0"/>
              <a:t>Martin </a:t>
            </a:r>
            <a:r>
              <a:rPr lang="sk-SK" sz="1800" b="1" dirty="0" err="1" smtClean="0"/>
              <a:t>Kližan</a:t>
            </a:r>
            <a:r>
              <a:rPr lang="sk-SK" sz="1800" dirty="0" smtClean="0"/>
              <a:t> (* 11. júl 1989, Bratislava) je súčasný slovenský tenista. Vo dvojhre vyhral 5 turnajov kategórie ATP, 6 turnajov kategórie ATP </a:t>
            </a:r>
            <a:r>
              <a:rPr lang="sk-SK" sz="1800" dirty="0" err="1" smtClean="0"/>
              <a:t>Challenger</a:t>
            </a:r>
            <a:r>
              <a:rPr lang="sk-SK" sz="1800" dirty="0" smtClean="0"/>
              <a:t> a 4 turnaje ITF </a:t>
            </a:r>
            <a:r>
              <a:rPr lang="sk-SK" sz="1800" dirty="0" err="1" smtClean="0"/>
              <a:t>Futures</a:t>
            </a:r>
            <a:r>
              <a:rPr lang="sk-SK" sz="1800" dirty="0" smtClean="0"/>
              <a:t>. Vo štvorhre vyhral po 4 turnaje kategórie ATP, ATP </a:t>
            </a:r>
            <a:r>
              <a:rPr lang="sk-SK" sz="1800" dirty="0" err="1" smtClean="0"/>
              <a:t>Challenger</a:t>
            </a:r>
            <a:r>
              <a:rPr lang="sk-SK" sz="1800" dirty="0" smtClean="0"/>
              <a:t> a ITF </a:t>
            </a:r>
            <a:r>
              <a:rPr lang="sk-SK" sz="1800" dirty="0" err="1" smtClean="0"/>
              <a:t>Futures</a:t>
            </a:r>
            <a:r>
              <a:rPr lang="sk-SK" sz="1800" dirty="0" smtClean="0"/>
              <a:t>. V súčasnosti ho trénuje Martin </a:t>
            </a:r>
            <a:r>
              <a:rPr lang="sk-SK" sz="1800" dirty="0" err="1" smtClean="0"/>
              <a:t>Hromec</a:t>
            </a:r>
            <a:r>
              <a:rPr lang="sk-SK" sz="1800" dirty="0" smtClean="0"/>
              <a:t>.</a:t>
            </a:r>
            <a:r>
              <a:rPr lang="sk-SK" sz="1800" baseline="30000" dirty="0" smtClean="0"/>
              <a:t> </a:t>
            </a:r>
            <a:r>
              <a:rPr lang="sk-SK" sz="1800" dirty="0" smtClean="0"/>
              <a:t>Tenis hrá ľavou rukou. Známy je aj taktiež svojimi otvorenými vyjadreniami pre média.</a:t>
            </a:r>
            <a:endParaRPr lang="sk-SK" sz="1800" dirty="0"/>
          </a:p>
        </p:txBody>
      </p:sp>
      <p:pic>
        <p:nvPicPr>
          <p:cNvPr id="27650" name="Picture 2" descr="Martin Kližan - Wikipedia"/>
          <p:cNvPicPr>
            <a:picLocks noChangeAspect="1" noChangeArrowheads="1"/>
          </p:cNvPicPr>
          <p:nvPr/>
        </p:nvPicPr>
        <p:blipFill>
          <a:blip r:embed="rId2" cstate="print"/>
          <a:srcRect/>
          <a:stretch>
            <a:fillRect/>
          </a:stretch>
        </p:blipFill>
        <p:spPr bwMode="auto">
          <a:xfrm>
            <a:off x="6143636" y="142852"/>
            <a:ext cx="2576062" cy="3857652"/>
          </a:xfrm>
          <a:prstGeom prst="rect">
            <a:avLst/>
          </a:prstGeom>
          <a:noFill/>
        </p:spPr>
      </p:pic>
      <p:pic>
        <p:nvPicPr>
          <p:cNvPr id="27652" name="Picture 4" descr="Roland Garros: Martin Kližan prehral v 2. kole s Gaelom Monfilsom"/>
          <p:cNvPicPr>
            <a:picLocks noChangeAspect="1" noChangeArrowheads="1"/>
          </p:cNvPicPr>
          <p:nvPr/>
        </p:nvPicPr>
        <p:blipFill>
          <a:blip r:embed="rId3"/>
          <a:srcRect/>
          <a:stretch>
            <a:fillRect/>
          </a:stretch>
        </p:blipFill>
        <p:spPr bwMode="auto">
          <a:xfrm>
            <a:off x="3571868" y="4214818"/>
            <a:ext cx="4500594" cy="2519104"/>
          </a:xfrm>
          <a:prstGeom prst="rect">
            <a:avLst/>
          </a:prstGeom>
          <a:noFill/>
        </p:spPr>
      </p:pic>
      <p:pic>
        <p:nvPicPr>
          <p:cNvPr id="27656" name="Picture 8" descr="Martin Kližan – Wikipédia"/>
          <p:cNvPicPr>
            <a:picLocks noChangeAspect="1" noChangeArrowheads="1"/>
          </p:cNvPicPr>
          <p:nvPr/>
        </p:nvPicPr>
        <p:blipFill>
          <a:blip r:embed="rId4" cstate="print"/>
          <a:srcRect/>
          <a:stretch>
            <a:fillRect/>
          </a:stretch>
        </p:blipFill>
        <p:spPr bwMode="auto">
          <a:xfrm>
            <a:off x="3500430" y="357166"/>
            <a:ext cx="2286016" cy="343768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a:bodyPr>
          <a:lstStyle/>
          <a:p>
            <a:r>
              <a:rPr lang="sk-SK" dirty="0" smtClean="0">
                <a:solidFill>
                  <a:schemeClr val="tx1"/>
                </a:solidFill>
              </a:rPr>
              <a:t>Údery pri turnaji</a:t>
            </a:r>
            <a:endParaRPr lang="sk-SK" dirty="0">
              <a:solidFill>
                <a:schemeClr val="tx1"/>
              </a:solidFill>
            </a:endParaRPr>
          </a:p>
        </p:txBody>
      </p:sp>
      <p:sp>
        <p:nvSpPr>
          <p:cNvPr id="8" name="Zástupný symbol textu 7"/>
          <p:cNvSpPr>
            <a:spLocks noGrp="1"/>
          </p:cNvSpPr>
          <p:nvPr>
            <p:ph type="body" idx="1"/>
          </p:nvPr>
        </p:nvSpPr>
        <p:spPr/>
        <p:txBody>
          <a:bodyPr/>
          <a:lstStyle/>
          <a:p>
            <a:r>
              <a:rPr lang="sk-SK" dirty="0" smtClean="0">
                <a:solidFill>
                  <a:schemeClr val="tx1"/>
                </a:solidFill>
              </a:rPr>
              <a:t>Podanie</a:t>
            </a:r>
            <a:endParaRPr lang="sk-SK" dirty="0">
              <a:solidFill>
                <a:schemeClr val="tx1"/>
              </a:solidFill>
            </a:endParaRPr>
          </a:p>
        </p:txBody>
      </p:sp>
      <p:sp>
        <p:nvSpPr>
          <p:cNvPr id="10" name="Zástupný symbol textu 9"/>
          <p:cNvSpPr>
            <a:spLocks noGrp="1"/>
          </p:cNvSpPr>
          <p:nvPr>
            <p:ph type="body" sz="half" idx="3"/>
          </p:nvPr>
        </p:nvSpPr>
        <p:spPr/>
        <p:txBody>
          <a:bodyPr/>
          <a:lstStyle/>
          <a:p>
            <a:r>
              <a:rPr lang="sk-SK" dirty="0" smtClean="0">
                <a:solidFill>
                  <a:schemeClr val="tx1"/>
                </a:solidFill>
              </a:rPr>
              <a:t>Forhend</a:t>
            </a:r>
            <a:endParaRPr lang="sk-SK" dirty="0">
              <a:solidFill>
                <a:schemeClr val="tx1"/>
              </a:solidFill>
            </a:endParaRPr>
          </a:p>
        </p:txBody>
      </p:sp>
      <p:sp>
        <p:nvSpPr>
          <p:cNvPr id="9" name="Zástupný symbol obsahu 8"/>
          <p:cNvSpPr>
            <a:spLocks noGrp="1"/>
          </p:cNvSpPr>
          <p:nvPr>
            <p:ph sz="quarter" idx="2"/>
          </p:nvPr>
        </p:nvSpPr>
        <p:spPr/>
        <p:txBody>
          <a:bodyPr>
            <a:normAutofit fontScale="92500"/>
          </a:bodyPr>
          <a:lstStyle/>
          <a:p>
            <a:pPr>
              <a:buNone/>
            </a:pPr>
            <a:r>
              <a:rPr lang="sk-SK" dirty="0" smtClean="0"/>
              <a:t>Podaním začína každá hra. V súčasnom profesionálnom tenise sa využíva takmer výlučne podanie, pri ktorom hráč vyhodí loptičku do vzduchu a udrie ju raketou tak, aby smerovala do poľa podania, krížom od hráča do poľa podania. V profesionálnom tenise sa loptička pri údere zvykne zatočiť, aby po odraze od kurtu mierne zmenila smer.</a:t>
            </a:r>
          </a:p>
          <a:p>
            <a:pPr>
              <a:buNone/>
            </a:pPr>
            <a:endParaRPr lang="sk-SK" dirty="0"/>
          </a:p>
        </p:txBody>
      </p:sp>
      <p:sp>
        <p:nvSpPr>
          <p:cNvPr id="11" name="Zástupný symbol obsahu 10"/>
          <p:cNvSpPr>
            <a:spLocks noGrp="1"/>
          </p:cNvSpPr>
          <p:nvPr>
            <p:ph sz="quarter" idx="4"/>
          </p:nvPr>
        </p:nvSpPr>
        <p:spPr/>
        <p:txBody>
          <a:bodyPr>
            <a:normAutofit fontScale="92500" lnSpcReduction="10000"/>
          </a:bodyPr>
          <a:lstStyle/>
          <a:p>
            <a:pPr>
              <a:buNone/>
            </a:pPr>
            <a:r>
              <a:rPr lang="sk-SK" dirty="0" smtClean="0"/>
              <a:t>Forhend (z angl. </a:t>
            </a:r>
            <a:r>
              <a:rPr lang="sk-SK" i="1" dirty="0" smtClean="0"/>
              <a:t>forehand</a:t>
            </a:r>
            <a:r>
              <a:rPr lang="sk-SK" dirty="0" smtClean="0"/>
              <a:t>) je zväčša jednoručný úder, ktorý začína </a:t>
            </a:r>
            <a:r>
              <a:rPr lang="sk-SK" dirty="0" err="1" smtClean="0"/>
              <a:t>náprahom</a:t>
            </a:r>
            <a:r>
              <a:rPr lang="sk-SK" dirty="0" smtClean="0"/>
              <a:t> na pravej strane tela (u hráča, ktorý drží raketu v pravej ruke) alebo na ľavej strane (pre hráča ľaváka). Ruka s raketou potom pokračuje smerom k letiacej loptičke, po údere ruka pokračuje na ľavú (u praváka) alebo pravú (u ľaváka) stranu tela. Forhend sa zväčša hrá, keď loptička smeruje na stranu na ktorej držíme raketu.</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idx="1"/>
          </p:nvPr>
        </p:nvSpPr>
        <p:spPr/>
        <p:txBody>
          <a:bodyPr/>
          <a:lstStyle/>
          <a:p>
            <a:r>
              <a:rPr lang="sk-SK" dirty="0" err="1" smtClean="0">
                <a:solidFill>
                  <a:schemeClr val="tx1"/>
                </a:solidFill>
              </a:rPr>
              <a:t>Bekhand</a:t>
            </a:r>
            <a:endParaRPr lang="sk-SK" dirty="0">
              <a:solidFill>
                <a:schemeClr val="tx1"/>
              </a:solidFill>
            </a:endParaRPr>
          </a:p>
        </p:txBody>
      </p:sp>
      <p:sp>
        <p:nvSpPr>
          <p:cNvPr id="4" name="Zástupný symbol textu 3"/>
          <p:cNvSpPr>
            <a:spLocks noGrp="1"/>
          </p:cNvSpPr>
          <p:nvPr>
            <p:ph type="body" sz="half" idx="3"/>
          </p:nvPr>
        </p:nvSpPr>
        <p:spPr/>
        <p:txBody>
          <a:bodyPr/>
          <a:lstStyle/>
          <a:p>
            <a:r>
              <a:rPr lang="sk-SK" dirty="0" smtClean="0">
                <a:solidFill>
                  <a:schemeClr val="tx1"/>
                </a:solidFill>
              </a:rPr>
              <a:t>Volej</a:t>
            </a:r>
            <a:endParaRPr lang="sk-SK" dirty="0">
              <a:solidFill>
                <a:schemeClr val="tx1"/>
              </a:solidFill>
            </a:endParaRPr>
          </a:p>
        </p:txBody>
      </p:sp>
      <p:sp>
        <p:nvSpPr>
          <p:cNvPr id="5" name="Zástupný symbol obsahu 4"/>
          <p:cNvSpPr>
            <a:spLocks noGrp="1"/>
          </p:cNvSpPr>
          <p:nvPr>
            <p:ph sz="quarter" idx="2"/>
          </p:nvPr>
        </p:nvSpPr>
        <p:spPr>
          <a:xfrm>
            <a:off x="457200" y="2571744"/>
            <a:ext cx="4040188" cy="4143404"/>
          </a:xfrm>
        </p:spPr>
        <p:txBody>
          <a:bodyPr>
            <a:normAutofit fontScale="92500" lnSpcReduction="10000"/>
          </a:bodyPr>
          <a:lstStyle/>
          <a:p>
            <a:pPr>
              <a:buNone/>
            </a:pPr>
            <a:r>
              <a:rPr lang="sk-SK" dirty="0" smtClean="0"/>
              <a:t>Bekhend (z angl. </a:t>
            </a:r>
            <a:r>
              <a:rPr lang="sk-SK" i="1" dirty="0" smtClean="0"/>
              <a:t>backhand</a:t>
            </a:r>
            <a:r>
              <a:rPr lang="sk-SK" dirty="0" smtClean="0"/>
              <a:t>) je úder s dvoma variantmi, jednoručným a obojručným. Úder začína </a:t>
            </a:r>
            <a:r>
              <a:rPr lang="sk-SK" dirty="0" err="1" smtClean="0"/>
              <a:t>náprahom</a:t>
            </a:r>
            <a:r>
              <a:rPr lang="sk-SK" dirty="0" smtClean="0"/>
              <a:t> na ľavej strane (u praváka) alebo na pravej strane (u ľaváka). Ruka s raketou potom pokračuje smerom k letiacej loptičke, po údere ruka pokračuje na pravú (u praváka) alebo na ľavú (u ľaváka) stranu. Bekhend sa zväčša hrá, keď loptička smeruje na stranu opačnú tej, na ktorej držíme raketu.</a:t>
            </a:r>
          </a:p>
          <a:p>
            <a:endParaRPr lang="sk-SK" dirty="0"/>
          </a:p>
        </p:txBody>
      </p:sp>
      <p:sp>
        <p:nvSpPr>
          <p:cNvPr id="6" name="Zástupný symbol obsahu 5"/>
          <p:cNvSpPr>
            <a:spLocks noGrp="1"/>
          </p:cNvSpPr>
          <p:nvPr>
            <p:ph sz="quarter" idx="4"/>
          </p:nvPr>
        </p:nvSpPr>
        <p:spPr/>
        <p:txBody>
          <a:bodyPr/>
          <a:lstStyle/>
          <a:p>
            <a:pPr>
              <a:buNone/>
            </a:pPr>
            <a:r>
              <a:rPr lang="sk-SK" dirty="0" smtClean="0"/>
              <a:t>Volej je úder, pri ktorom hráč udrie loptičku ešte predtým, než dopadne na zem. Zvykne sa hrať keď loptička smeruje priamo na telo hráča, alebo keď hráč stojí v kurte a bod, kde by loptička dopadla je za ním.</a:t>
            </a:r>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idx="1"/>
          </p:nvPr>
        </p:nvSpPr>
        <p:spPr/>
        <p:txBody>
          <a:bodyPr/>
          <a:lstStyle/>
          <a:p>
            <a:r>
              <a:rPr lang="sk-SK" dirty="0" err="1" smtClean="0">
                <a:solidFill>
                  <a:schemeClr val="tx1"/>
                </a:solidFill>
              </a:rPr>
              <a:t>Lob</a:t>
            </a:r>
            <a:endParaRPr lang="sk-SK" dirty="0">
              <a:solidFill>
                <a:schemeClr val="tx1"/>
              </a:solidFill>
            </a:endParaRPr>
          </a:p>
        </p:txBody>
      </p:sp>
      <p:sp>
        <p:nvSpPr>
          <p:cNvPr id="4" name="Zástupný symbol textu 3"/>
          <p:cNvSpPr>
            <a:spLocks noGrp="1"/>
          </p:cNvSpPr>
          <p:nvPr>
            <p:ph type="body" sz="half" idx="3"/>
          </p:nvPr>
        </p:nvSpPr>
        <p:spPr/>
        <p:txBody>
          <a:bodyPr/>
          <a:lstStyle/>
          <a:p>
            <a:r>
              <a:rPr lang="sk-SK" dirty="0" smtClean="0">
                <a:solidFill>
                  <a:schemeClr val="tx1"/>
                </a:solidFill>
              </a:rPr>
              <a:t>Drop </a:t>
            </a:r>
            <a:r>
              <a:rPr lang="sk-SK" dirty="0" err="1" smtClean="0">
                <a:solidFill>
                  <a:schemeClr val="tx1"/>
                </a:solidFill>
              </a:rPr>
              <a:t>shot</a:t>
            </a:r>
            <a:endParaRPr lang="sk-SK" dirty="0">
              <a:solidFill>
                <a:schemeClr val="tx1"/>
              </a:solidFill>
            </a:endParaRPr>
          </a:p>
        </p:txBody>
      </p:sp>
      <p:sp>
        <p:nvSpPr>
          <p:cNvPr id="5" name="Zástupný symbol obsahu 4"/>
          <p:cNvSpPr>
            <a:spLocks noGrp="1"/>
          </p:cNvSpPr>
          <p:nvPr>
            <p:ph sz="quarter" idx="2"/>
          </p:nvPr>
        </p:nvSpPr>
        <p:spPr>
          <a:xfrm>
            <a:off x="457200" y="2514600"/>
            <a:ext cx="4040188" cy="4200548"/>
          </a:xfrm>
        </p:spPr>
        <p:txBody>
          <a:bodyPr>
            <a:normAutofit lnSpcReduction="10000"/>
          </a:bodyPr>
          <a:lstStyle/>
          <a:p>
            <a:pPr>
              <a:buNone/>
            </a:pPr>
            <a:r>
              <a:rPr lang="sk-SK" dirty="0" err="1" smtClean="0"/>
              <a:t>Lob</a:t>
            </a:r>
            <a:r>
              <a:rPr lang="sk-SK" dirty="0" smtClean="0"/>
              <a:t> je úder, pri ktorom hráč loptičku udrie tak, aby preletela ponad jeho súpera. Zväčša sa hrá, keď je súper blízko pri sieti. Môže sa hrať aj bekhendom aj forhendom.</a:t>
            </a:r>
          </a:p>
          <a:p>
            <a:pPr>
              <a:buNone/>
            </a:pPr>
            <a:r>
              <a:rPr lang="sk-SK" b="1" dirty="0" smtClean="0"/>
              <a:t>Smeč</a:t>
            </a:r>
          </a:p>
          <a:p>
            <a:pPr>
              <a:buNone/>
            </a:pPr>
            <a:r>
              <a:rPr lang="sk-SK" dirty="0" smtClean="0"/>
              <a:t>Smeč je úder, pri ktorom udiera hráč loptičku nad hlavou. Smeč sa hrá priamo – silovo, väčšinou končí ako víťazný úder.</a:t>
            </a:r>
            <a:endParaRPr lang="sk-SK" b="1" dirty="0"/>
          </a:p>
        </p:txBody>
      </p:sp>
      <p:sp>
        <p:nvSpPr>
          <p:cNvPr id="6" name="Zástupný symbol obsahu 5"/>
          <p:cNvSpPr>
            <a:spLocks noGrp="1"/>
          </p:cNvSpPr>
          <p:nvPr>
            <p:ph sz="quarter" idx="4"/>
          </p:nvPr>
        </p:nvSpPr>
        <p:spPr/>
        <p:txBody>
          <a:bodyPr/>
          <a:lstStyle/>
          <a:p>
            <a:pPr>
              <a:buNone/>
            </a:pPr>
            <a:r>
              <a:rPr lang="sk-SK" dirty="0" smtClean="0"/>
              <a:t>Drop </a:t>
            </a:r>
            <a:r>
              <a:rPr lang="sk-SK" dirty="0" err="1" smtClean="0"/>
              <a:t>shot</a:t>
            </a:r>
            <a:r>
              <a:rPr lang="sk-SK" dirty="0" smtClean="0"/>
              <a:t>  je úder, pri ktorom loptičku dopadne tesne za sieť na súperovu polovicu kurtu. Zvykne sa zahrávať, keď je súper za základnou čiarou von z kurtu, prípadne je príliš na jednej strane. Drop </a:t>
            </a:r>
            <a:r>
              <a:rPr lang="sk-SK" dirty="0" err="1" smtClean="0"/>
              <a:t>shoty</a:t>
            </a:r>
            <a:r>
              <a:rPr lang="sk-SK" dirty="0" smtClean="0"/>
              <a:t> sa zvyknú zahrávať čo najviac točené, aby po dopade zmenili smer odrazu.</a:t>
            </a:r>
            <a:endParaRPr lang="sk-SK"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269</Words>
  <Application>Microsoft Office PowerPoint</Application>
  <PresentationFormat>Prezentácia na obrazovke (4:3)</PresentationFormat>
  <Paragraphs>28</Paragraphs>
  <Slides>7</Slides>
  <Notes>1</Notes>
  <HiddenSlides>0</HiddenSlides>
  <MMClips>0</MMClips>
  <ScaleCrop>false</ScaleCrop>
  <HeadingPairs>
    <vt:vector size="4" baseType="variant">
      <vt:variant>
        <vt:lpstr>Motív</vt:lpstr>
      </vt:variant>
      <vt:variant>
        <vt:i4>1</vt:i4>
      </vt:variant>
      <vt:variant>
        <vt:lpstr>Nadpisy snímok</vt:lpstr>
      </vt:variant>
      <vt:variant>
        <vt:i4>7</vt:i4>
      </vt:variant>
    </vt:vector>
  </HeadingPairs>
  <TitlesOfParts>
    <vt:vector size="8" baseType="lpstr">
      <vt:lpstr>Tok</vt:lpstr>
      <vt:lpstr>Tenis </vt:lpstr>
      <vt:lpstr>O tenise</vt:lpstr>
      <vt:lpstr>História tenisu</vt:lpstr>
      <vt:lpstr>Martin Kližan</vt:lpstr>
      <vt:lpstr>Údery pri turnaji</vt:lpstr>
      <vt:lpstr>Snímka 6</vt:lpstr>
      <vt:lpstr>Snímka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Tenis</dc:title>
  <dc:creator>Používateľ systému Windows</dc:creator>
  <cp:lastModifiedBy>Používateľ systému Windows</cp:lastModifiedBy>
  <cp:revision>5</cp:revision>
  <dcterms:created xsi:type="dcterms:W3CDTF">2020-10-31T14:17:44Z</dcterms:created>
  <dcterms:modified xsi:type="dcterms:W3CDTF">2020-10-31T16:06:30Z</dcterms:modified>
</cp:coreProperties>
</file>