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5A2F-A943-4AB5-B19C-DD002A6BB9D7}" type="datetimeFigureOut">
              <a:rPr lang="sk-SK" smtClean="0"/>
              <a:t>10.11.2020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A4FA-29ED-4B96-A857-83FEC4BC7E6E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5A2F-A943-4AB5-B19C-DD002A6BB9D7}" type="datetimeFigureOut">
              <a:rPr lang="sk-SK" smtClean="0"/>
              <a:t>10.11.2020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A4FA-29ED-4B96-A857-83FEC4BC7E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5A2F-A943-4AB5-B19C-DD002A6BB9D7}" type="datetimeFigureOut">
              <a:rPr lang="sk-SK" smtClean="0"/>
              <a:t>10.11.2020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A4FA-29ED-4B96-A857-83FEC4BC7E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5A2F-A943-4AB5-B19C-DD002A6BB9D7}" type="datetimeFigureOut">
              <a:rPr lang="sk-SK" smtClean="0"/>
              <a:t>10.11.2020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A4FA-29ED-4B96-A857-83FEC4BC7E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5A2F-A943-4AB5-B19C-DD002A6BB9D7}" type="datetimeFigureOut">
              <a:rPr lang="sk-SK" smtClean="0"/>
              <a:t>10.11.2020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A4FA-29ED-4B96-A857-83FEC4BC7E6E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5A2F-A943-4AB5-B19C-DD002A6BB9D7}" type="datetimeFigureOut">
              <a:rPr lang="sk-SK" smtClean="0"/>
              <a:t>10.11.2020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A4FA-29ED-4B96-A857-83FEC4BC7E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5A2F-A943-4AB5-B19C-DD002A6BB9D7}" type="datetimeFigureOut">
              <a:rPr lang="sk-SK" smtClean="0"/>
              <a:t>10.11.2020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A4FA-29ED-4B96-A857-83FEC4BC7E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5A2F-A943-4AB5-B19C-DD002A6BB9D7}" type="datetimeFigureOut">
              <a:rPr lang="sk-SK" smtClean="0"/>
              <a:t>10.11.2020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A4FA-29ED-4B96-A857-83FEC4BC7E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5A2F-A943-4AB5-B19C-DD002A6BB9D7}" type="datetimeFigureOut">
              <a:rPr lang="sk-SK" smtClean="0"/>
              <a:t>10.11.2020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A4FA-29ED-4B96-A857-83FEC4BC7E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5A2F-A943-4AB5-B19C-DD002A6BB9D7}" type="datetimeFigureOut">
              <a:rPr lang="sk-SK" smtClean="0"/>
              <a:t>10.11.2020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A4FA-29ED-4B96-A857-83FEC4BC7E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5A2F-A943-4AB5-B19C-DD002A6BB9D7}" type="datetimeFigureOut">
              <a:rPr lang="sk-SK" smtClean="0"/>
              <a:t>10.11.2020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65A4FA-29ED-4B96-A857-83FEC4BC7E6E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F95A2F-A943-4AB5-B19C-DD002A6BB9D7}" type="datetimeFigureOut">
              <a:rPr lang="sk-SK" smtClean="0"/>
              <a:t>10.11.2020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65A4FA-29ED-4B96-A857-83FEC4BC7E6E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FH\Downloads\-%20Slovensk&#225;%20hymn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/>
              <a:t>Slovensko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36096" y="6237312"/>
            <a:ext cx="3707904" cy="620688"/>
          </a:xfrm>
        </p:spPr>
        <p:txBody>
          <a:bodyPr/>
          <a:lstStyle/>
          <a:p>
            <a:r>
              <a:rPr lang="sk-SK" dirty="0" smtClean="0"/>
              <a:t>Patrik Hallo-7.B</a:t>
            </a:r>
            <a:endParaRPr lang="sk-SK" dirty="0"/>
          </a:p>
        </p:txBody>
      </p:sp>
      <p:pic>
        <p:nvPicPr>
          <p:cNvPr id="36866" name="Picture 2" descr="Viac ako 2 000 bezplatných obrázkov na témy Slovensko a Bratislava -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12976"/>
            <a:ext cx="6477000" cy="323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8" name="Picture 4" descr="9 videí, ktoré vás utvrdia, že Slovensko je krásna krajina | Só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168352" cy="2112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70" name="Picture 6" descr="Slovensko je nádherné: Výber najkrajších fotografií čitateľov, ktoré  pochádzajú z našej malebnej krajiny | REFRESHER.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9396" y="260648"/>
            <a:ext cx="302906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- Slovenská hym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 flipV="1">
            <a:off x="251520" y="1084566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Poloha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/>
          <a:lstStyle/>
          <a:p>
            <a:r>
              <a:rPr lang="sk-SK" b="1" i="1" u="sng" dirty="0" smtClean="0"/>
              <a:t>Slovenská republika </a:t>
            </a:r>
            <a:r>
              <a:rPr lang="sk-SK" dirty="0" smtClean="0"/>
              <a:t>predĺžený tvar ( od západu na východ)</a:t>
            </a:r>
            <a:endParaRPr lang="sk-SK" b="1" dirty="0" smtClean="0"/>
          </a:p>
          <a:p>
            <a:r>
              <a:rPr lang="sk-SK" dirty="0" smtClean="0"/>
              <a:t> </a:t>
            </a:r>
            <a:r>
              <a:rPr lang="sk-SK" dirty="0" smtClean="0"/>
              <a:t>vnútrozemský</a:t>
            </a:r>
            <a:r>
              <a:rPr lang="sk-SK" dirty="0" smtClean="0"/>
              <a:t> štát v strednej </a:t>
            </a:r>
            <a:r>
              <a:rPr lang="sk-SK" dirty="0" smtClean="0"/>
              <a:t>Európe </a:t>
            </a:r>
          </a:p>
          <a:p>
            <a:r>
              <a:rPr lang="sk-SK" dirty="0" smtClean="0"/>
              <a:t> </a:t>
            </a:r>
            <a:r>
              <a:rPr lang="sk-SK" b="1" dirty="0" smtClean="0"/>
              <a:t>Rozloha:</a:t>
            </a:r>
            <a:r>
              <a:rPr lang="sk-SK" dirty="0" smtClean="0"/>
              <a:t> </a:t>
            </a:r>
            <a:r>
              <a:rPr lang="sk-SK" dirty="0" smtClean="0"/>
              <a:t>49 036 km² </a:t>
            </a:r>
            <a:endParaRPr lang="sk-SK" dirty="0" smtClean="0"/>
          </a:p>
          <a:p>
            <a:r>
              <a:rPr lang="sk-SK" b="1" dirty="0" smtClean="0"/>
              <a:t> </a:t>
            </a:r>
            <a:r>
              <a:rPr lang="sk-SK" b="1" dirty="0" smtClean="0"/>
              <a:t>Počet </a:t>
            </a:r>
            <a:r>
              <a:rPr lang="sk-SK" b="1" dirty="0" smtClean="0"/>
              <a:t>obyvateľov: </a:t>
            </a:r>
            <a:r>
              <a:rPr lang="sk-SK" dirty="0" smtClean="0"/>
              <a:t>približne 5</a:t>
            </a:r>
            <a:r>
              <a:rPr lang="sk-SK" dirty="0" smtClean="0"/>
              <a:t> 450 </a:t>
            </a:r>
            <a:r>
              <a:rPr lang="sk-SK" dirty="0" smtClean="0"/>
              <a:t>000</a:t>
            </a:r>
            <a:endParaRPr lang="sk-SK" b="1" dirty="0" smtClean="0"/>
          </a:p>
          <a:p>
            <a:r>
              <a:rPr lang="sk-SK" dirty="0" smtClean="0"/>
              <a:t> </a:t>
            </a:r>
            <a:r>
              <a:rPr lang="sk-SK" b="1" dirty="0" smtClean="0"/>
              <a:t>Hraničí</a:t>
            </a:r>
            <a:r>
              <a:rPr lang="sk-SK" dirty="0" smtClean="0"/>
              <a:t> </a:t>
            </a:r>
            <a:r>
              <a:rPr lang="sk-SK" dirty="0" smtClean="0"/>
              <a:t>na západe s Českom a Rakúskom, na severe s Poľskom, na východe s Ukrajinou a na juhu s Maďarskom</a:t>
            </a:r>
            <a:r>
              <a:rPr lang="sk-SK" dirty="0" smtClean="0"/>
              <a:t>.</a:t>
            </a:r>
            <a:r>
              <a:rPr lang="sk-SK" dirty="0" smtClean="0"/>
              <a:t> </a:t>
            </a:r>
            <a:endParaRPr lang="sk-SK" dirty="0"/>
          </a:p>
        </p:txBody>
      </p:sp>
      <p:pic>
        <p:nvPicPr>
          <p:cNvPr id="1026" name="Picture 2" descr="Panoráma.sk - Slovensko - zemepisné úda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060848"/>
            <a:ext cx="198613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Slovensko. Poloha - O šk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25144"/>
            <a:ext cx="3549689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Dejiny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Dňa</a:t>
            </a:r>
            <a:r>
              <a:rPr lang="sk-SK" sz="2400" dirty="0" smtClean="0"/>
              <a:t> </a:t>
            </a:r>
            <a:r>
              <a:rPr lang="sk-SK" sz="2400" b="1" dirty="0" smtClean="0"/>
              <a:t>1. januára 1993</a:t>
            </a:r>
            <a:r>
              <a:rPr lang="sk-SK" sz="2400" dirty="0" smtClean="0"/>
              <a:t> vznikla zánikom </a:t>
            </a:r>
            <a:r>
              <a:rPr lang="sk-SK" sz="2400" dirty="0" err="1" smtClean="0"/>
              <a:t>Česko-Slovenska</a:t>
            </a:r>
            <a:r>
              <a:rPr lang="sk-SK" sz="2400" dirty="0" smtClean="0"/>
              <a:t> samostatná </a:t>
            </a:r>
            <a:r>
              <a:rPr lang="sk-SK" sz="2400" b="1" dirty="0" smtClean="0"/>
              <a:t>Slovenská republika</a:t>
            </a:r>
            <a:r>
              <a:rPr lang="sk-SK" sz="2400" dirty="0" smtClean="0"/>
              <a:t>. </a:t>
            </a:r>
            <a:endParaRPr lang="sk-SK" sz="2400" dirty="0" smtClean="0"/>
          </a:p>
          <a:p>
            <a:r>
              <a:rPr lang="sk-SK" sz="2400" dirty="0" smtClean="0"/>
              <a:t>Od</a:t>
            </a:r>
            <a:r>
              <a:rPr lang="sk-SK" sz="2400" dirty="0" smtClean="0"/>
              <a:t> </a:t>
            </a:r>
            <a:r>
              <a:rPr lang="sk-SK" sz="2400" b="1" dirty="0" smtClean="0"/>
              <a:t>1. mája 2004</a:t>
            </a:r>
            <a:r>
              <a:rPr lang="sk-SK" sz="2400" dirty="0" smtClean="0"/>
              <a:t> je Slovensko </a:t>
            </a:r>
            <a:r>
              <a:rPr lang="sk-SK" sz="2400" b="1" dirty="0" smtClean="0"/>
              <a:t>členom Európskej únie</a:t>
            </a:r>
            <a:r>
              <a:rPr lang="sk-SK" sz="2400" dirty="0" smtClean="0"/>
              <a:t>, od 21. decembra 2007 je členom </a:t>
            </a:r>
            <a:r>
              <a:rPr lang="sk-SK" sz="2400" dirty="0" err="1" smtClean="0"/>
              <a:t>Schengenského</a:t>
            </a:r>
            <a:r>
              <a:rPr lang="sk-SK" sz="2400" dirty="0" smtClean="0"/>
              <a:t> </a:t>
            </a:r>
            <a:r>
              <a:rPr lang="sk-SK" sz="2400" dirty="0" smtClean="0"/>
              <a:t>priestoru.</a:t>
            </a:r>
          </a:p>
          <a:p>
            <a:r>
              <a:rPr lang="sk-SK" sz="2400" dirty="0" smtClean="0"/>
              <a:t>Od</a:t>
            </a:r>
            <a:r>
              <a:rPr lang="sk-SK" sz="2400" dirty="0" smtClean="0"/>
              <a:t> 1. januára 2009 je 16. členom </a:t>
            </a:r>
            <a:r>
              <a:rPr lang="sk-SK" sz="2400" dirty="0" smtClean="0"/>
              <a:t>Eurozóny </a:t>
            </a:r>
          </a:p>
          <a:p>
            <a:r>
              <a:rPr lang="sk-SK" sz="2400" dirty="0" smtClean="0"/>
              <a:t>Oficiálnou </a:t>
            </a:r>
            <a:r>
              <a:rPr lang="sk-SK" sz="2400" dirty="0" smtClean="0"/>
              <a:t>menou sa stalo </a:t>
            </a:r>
            <a:r>
              <a:rPr lang="sk-SK" sz="2400" b="1" dirty="0" smtClean="0"/>
              <a:t>euro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44034" name="Picture 2" descr="Vznik Slovenska | Historiaslovak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756417" cy="2621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036" name="AutoShape 4" descr="Euro používame 10 rokov: Plusy a mínusy spoločnej meny! | Nový Č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4038" name="AutoShape 6" descr="Euro používame 10 rokov: Plusy a mínusy spoločnej meny! | Nový Č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4040" name="Picture 8" descr="Euro používame 10 rokov: Plusy a mínusy spoločnej meny! | Nový Č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9120"/>
            <a:ext cx="3460705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2728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Obyvateľstvo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05144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Počet obyv. </a:t>
            </a:r>
            <a:r>
              <a:rPr lang="sk-SK" sz="2000" dirty="0" smtClean="0"/>
              <a:t>: 5,4 miliónov                                               </a:t>
            </a:r>
          </a:p>
          <a:p>
            <a:r>
              <a:rPr lang="sk-SK" sz="2000" b="1" dirty="0" smtClean="0"/>
              <a:t>Počet krajov</a:t>
            </a:r>
            <a:r>
              <a:rPr lang="sk-SK" sz="2000" dirty="0" smtClean="0"/>
              <a:t>: 8 (najvyšší počet obyvateľov majú kraje: Prešovský, Košický a Nitriansky). Počet obyvateľov sa v ostatných rokoch zvyšuje iba málo, lebo je nízky počet narodených. </a:t>
            </a:r>
          </a:p>
          <a:p>
            <a:r>
              <a:rPr lang="sk-SK" sz="2100" b="1" dirty="0" smtClean="0"/>
              <a:t>Hustota zaľudnenia: </a:t>
            </a:r>
            <a:r>
              <a:rPr lang="sk-SK" sz="2000" dirty="0" smtClean="0"/>
              <a:t>je asi 110 obyv./</a:t>
            </a:r>
            <a:r>
              <a:rPr lang="sk-SK" sz="2000" dirty="0" smtClean="0"/>
              <a:t>km</a:t>
            </a:r>
            <a:r>
              <a:rPr lang="sk-SK" sz="2000" baseline="30000" dirty="0" smtClean="0"/>
              <a:t>2</a:t>
            </a:r>
            <a:endParaRPr lang="sk-SK" sz="2000" dirty="0" smtClean="0"/>
          </a:p>
          <a:p>
            <a:r>
              <a:rPr lang="sk-SK" sz="2000" b="1" dirty="0" smtClean="0"/>
              <a:t>Národnostné </a:t>
            </a:r>
            <a:r>
              <a:rPr lang="sk-SK" sz="2000" b="1" dirty="0" smtClean="0"/>
              <a:t>zloženie: slovenská</a:t>
            </a:r>
            <a:r>
              <a:rPr lang="sk-SK" sz="2000" dirty="0" smtClean="0"/>
              <a:t> </a:t>
            </a:r>
            <a:r>
              <a:rPr lang="sk-SK" sz="2000" dirty="0" smtClean="0"/>
              <a:t>– </a:t>
            </a:r>
            <a:r>
              <a:rPr lang="sk-SK" sz="2000" dirty="0" smtClean="0"/>
              <a:t>prevládajúca, </a:t>
            </a:r>
            <a:r>
              <a:rPr lang="sk-SK" sz="2000" b="1" dirty="0" smtClean="0"/>
              <a:t>maďarská</a:t>
            </a:r>
            <a:r>
              <a:rPr lang="sk-SK" sz="2000" dirty="0" smtClean="0"/>
              <a:t> </a:t>
            </a:r>
            <a:r>
              <a:rPr lang="sk-SK" sz="2000" dirty="0" smtClean="0"/>
              <a:t>– asi 1/10, južné </a:t>
            </a:r>
            <a:r>
              <a:rPr lang="sk-SK" sz="2000" dirty="0" smtClean="0"/>
              <a:t>okresy, </a:t>
            </a:r>
            <a:r>
              <a:rPr lang="sk-SK" sz="2000" b="1" dirty="0" smtClean="0"/>
              <a:t>rómska</a:t>
            </a:r>
            <a:r>
              <a:rPr lang="sk-SK" sz="2000" dirty="0" smtClean="0"/>
              <a:t> </a:t>
            </a:r>
            <a:r>
              <a:rPr lang="sk-SK" sz="2000" dirty="0" smtClean="0"/>
              <a:t>– zvyšuje sa; Spiš, Šariš, Gemer</a:t>
            </a:r>
            <a:r>
              <a:rPr lang="sk-SK" sz="2000" dirty="0" smtClean="0"/>
              <a:t>..., </a:t>
            </a:r>
            <a:r>
              <a:rPr lang="sk-SK" sz="2000" b="1" dirty="0" smtClean="0"/>
              <a:t>česká, rusínska</a:t>
            </a:r>
            <a:r>
              <a:rPr lang="sk-SK" sz="2000" b="1" dirty="0" smtClean="0"/>
              <a:t>, </a:t>
            </a:r>
            <a:r>
              <a:rPr lang="sk-SK" sz="2000" b="1" dirty="0" smtClean="0"/>
              <a:t>ukrajinská</a:t>
            </a:r>
            <a:endParaRPr lang="cs-CZ" sz="2000" b="1" dirty="0" smtClean="0"/>
          </a:p>
          <a:p>
            <a:r>
              <a:rPr lang="sk-SK" sz="2100" b="1" dirty="0" smtClean="0"/>
              <a:t>Náboženské </a:t>
            </a:r>
            <a:r>
              <a:rPr lang="sk-SK" sz="1900" b="1" dirty="0" smtClean="0"/>
              <a:t>vierovyznanie:</a:t>
            </a:r>
            <a:r>
              <a:rPr lang="sk-SK" sz="1800" dirty="0" smtClean="0"/>
              <a:t> Slovensko je prevažne kresťanská </a:t>
            </a:r>
            <a:r>
              <a:rPr lang="sk-SK" sz="1800" dirty="0" smtClean="0"/>
              <a:t>krajina.</a:t>
            </a:r>
            <a:r>
              <a:rPr lang="sk-SK" sz="1900" b="1" dirty="0" smtClean="0"/>
              <a:t> </a:t>
            </a:r>
            <a:r>
              <a:rPr lang="sk-SK" sz="1800" dirty="0" smtClean="0"/>
              <a:t>Kresťania žijú takmer vo všetkých obciach Slovenska, pričom najvýraznejšie postavenie má na severe krajiny (Orava, Kysuce). </a:t>
            </a:r>
            <a:endParaRPr lang="sk-SK" sz="1900" b="1" dirty="0" smtClean="0"/>
          </a:p>
          <a:p>
            <a:pPr>
              <a:buNone/>
            </a:pPr>
            <a:r>
              <a:rPr lang="sk-SK" sz="1800" b="1" dirty="0" smtClean="0"/>
              <a:t>      rímskokatolícka </a:t>
            </a:r>
            <a:r>
              <a:rPr lang="sk-SK" sz="1800" b="1" dirty="0" smtClean="0"/>
              <a:t>cirkev</a:t>
            </a:r>
            <a:r>
              <a:rPr lang="sk-SK" sz="1800" dirty="0" smtClean="0"/>
              <a:t> – </a:t>
            </a:r>
            <a:r>
              <a:rPr lang="sk-SK" sz="1800" dirty="0" smtClean="0"/>
              <a:t>prevládajúca 62 %,</a:t>
            </a:r>
            <a:r>
              <a:rPr lang="sk-SK" sz="1800" b="1" dirty="0" smtClean="0"/>
              <a:t> evanjelická 5,9%</a:t>
            </a:r>
            <a:r>
              <a:rPr lang="sk-SK" sz="1800" dirty="0" smtClean="0"/>
              <a:t>, </a:t>
            </a:r>
            <a:r>
              <a:rPr lang="sk-SK" sz="1800" b="1" dirty="0" smtClean="0"/>
              <a:t>gréckokatolícka  3,8 %,  pravoslávni,  </a:t>
            </a:r>
            <a:r>
              <a:rPr lang="sk-SK" sz="1800" b="1" dirty="0" smtClean="0"/>
              <a:t>Ateisti – 13,4 %, ostatní – 2,5 </a:t>
            </a:r>
            <a:r>
              <a:rPr lang="sk-SK" sz="1800" b="1" dirty="0" smtClean="0"/>
              <a:t>%, </a:t>
            </a:r>
            <a:r>
              <a:rPr lang="sk-SK" sz="1800" b="1" dirty="0" smtClean="0"/>
              <a:t>nezistení – 10,6 %.</a:t>
            </a:r>
            <a:r>
              <a:rPr lang="sk-SK" sz="1800" b="1" dirty="0" smtClean="0"/>
              <a:t>                                            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40" r="2043" b="4690"/>
          <a:stretch>
            <a:fillRect/>
          </a:stretch>
        </p:blipFill>
        <p:spPr bwMode="auto">
          <a:xfrm>
            <a:off x="5652120" y="0"/>
            <a:ext cx="3452325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13576" cy="1080120"/>
          </a:xfrm>
        </p:spPr>
        <p:txBody>
          <a:bodyPr/>
          <a:lstStyle/>
          <a:p>
            <a:r>
              <a:rPr lang="sk-SK" dirty="0" smtClean="0"/>
              <a:t>Priemysel - Poľnohospodárstvo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340768"/>
            <a:ext cx="8445624" cy="5256584"/>
          </a:xfrm>
        </p:spPr>
        <p:txBody>
          <a:bodyPr>
            <a:normAutofit/>
          </a:bodyPr>
          <a:lstStyle/>
          <a:p>
            <a:r>
              <a:rPr lang="sk-SK" sz="2000" b="1" i="1" u="sng" dirty="0" smtClean="0">
                <a:solidFill>
                  <a:schemeClr val="bg2">
                    <a:lumMod val="25000"/>
                  </a:schemeClr>
                </a:solidFill>
              </a:rPr>
              <a:t>Priemysel</a:t>
            </a:r>
            <a:r>
              <a:rPr lang="sk-SK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k-SK" sz="1800" dirty="0" smtClean="0"/>
              <a:t>je základným odvetvím hospodárstva. Rozvinul sa najmä na baníckej ťažbe. </a:t>
            </a:r>
            <a:r>
              <a:rPr lang="sk-SK" sz="1800" dirty="0" smtClean="0"/>
              <a:t>Dnes malé zásoby</a:t>
            </a:r>
            <a:r>
              <a:rPr lang="sk-SK" sz="1800" dirty="0" smtClean="0"/>
              <a:t> palív, dovážajú sa preto z iných štátov (čierne uhlie z Česka, ropa a zemný plyn z Ruska). </a:t>
            </a:r>
            <a:endParaRPr lang="sk-SK" sz="1800" dirty="0" smtClean="0"/>
          </a:p>
          <a:p>
            <a:pPr>
              <a:lnSpc>
                <a:spcPct val="90000"/>
              </a:lnSpc>
              <a:defRPr/>
            </a:pPr>
            <a:r>
              <a:rPr lang="sk-SK" sz="1800" b="1" dirty="0" smtClean="0"/>
              <a:t>Energetický priem.: </a:t>
            </a:r>
            <a:r>
              <a:rPr lang="sk-SK" sz="1800" dirty="0" smtClean="0"/>
              <a:t>jadrové elektrárne (</a:t>
            </a:r>
            <a:r>
              <a:rPr lang="sk-SK" sz="1800" dirty="0" err="1" smtClean="0"/>
              <a:t>Jaslovské</a:t>
            </a:r>
            <a:r>
              <a:rPr lang="sk-SK" sz="1800" dirty="0" smtClean="0"/>
              <a:t> Bohunice, </a:t>
            </a:r>
            <a:r>
              <a:rPr lang="sk-SK" sz="1800" dirty="0" err="1" smtClean="0"/>
              <a:t>Mochovce</a:t>
            </a:r>
            <a:r>
              <a:rPr lang="sk-SK" sz="1800" dirty="0" smtClean="0"/>
              <a:t>), </a:t>
            </a:r>
            <a:r>
              <a:rPr lang="sk-SK" sz="1800" dirty="0" smtClean="0"/>
              <a:t> </a:t>
            </a:r>
            <a:r>
              <a:rPr lang="sk-SK" sz="1800" dirty="0" smtClean="0"/>
              <a:t>tepelné a vodné elektrárne </a:t>
            </a:r>
            <a:r>
              <a:rPr lang="sk-SK" sz="1800" dirty="0" smtClean="0"/>
              <a:t>(Gabčíkovo</a:t>
            </a:r>
            <a:r>
              <a:rPr lang="sk-SK" sz="1800" dirty="0" smtClean="0"/>
              <a:t> na Dunaji). </a:t>
            </a:r>
            <a:endParaRPr lang="sk-SK" sz="1800" dirty="0" smtClean="0"/>
          </a:p>
          <a:p>
            <a:pPr>
              <a:lnSpc>
                <a:spcPct val="90000"/>
              </a:lnSpc>
              <a:defRPr/>
            </a:pPr>
            <a:r>
              <a:rPr lang="sk-SK" sz="1800" b="1" dirty="0" smtClean="0"/>
              <a:t>Hutnícky</a:t>
            </a:r>
            <a:r>
              <a:rPr lang="sk-SK" sz="1800" dirty="0" smtClean="0"/>
              <a:t>: </a:t>
            </a:r>
            <a:r>
              <a:rPr lang="sk-SK" sz="1800" dirty="0" smtClean="0"/>
              <a:t>spracúvalo aj domáce, dnes už len dovážané suroviny (U.S. </a:t>
            </a:r>
            <a:r>
              <a:rPr lang="sk-SK" sz="1800" dirty="0" err="1" smtClean="0"/>
              <a:t>Steel</a:t>
            </a:r>
            <a:r>
              <a:rPr lang="sk-SK" sz="1800" dirty="0" smtClean="0"/>
              <a:t> Košice, Železiarne Podbrezová, hlinikárne Žiar nad Hronom – bývalé Závody SNP) pre potreby strojárstva</a:t>
            </a:r>
            <a:r>
              <a:rPr lang="sk-SK" sz="1800" dirty="0" smtClean="0"/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sk-SK" sz="1800" b="1" dirty="0" smtClean="0"/>
              <a:t>Strojársky: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najviac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automobilov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 jedného obyvateľa na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svete!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k-SK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Bratislava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(Volkswagen)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sk-SK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Trnava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(PSA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Peugeot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 </a:t>
            </a:r>
            <a:r>
              <a:rPr lang="sk-SK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Žilina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Kia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), </a:t>
            </a:r>
            <a:r>
              <a:rPr lang="sk-SK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Nitra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Land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Rover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Chemický : 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Šaľa(</a:t>
            </a:r>
            <a:r>
              <a:rPr lang="sk-SK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Duslo</a:t>
            </a:r>
            <a:r>
              <a:rPr lang="sk-S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), Bratislava ( Slovnaft),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otravinársky,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extilný, gumárenský, drevospracujúci, papierenský,....</a:t>
            </a:r>
            <a:endParaRPr lang="sk-SK" sz="1800" b="1" dirty="0" smtClean="0"/>
          </a:p>
          <a:p>
            <a:r>
              <a:rPr lang="sk-SK" sz="2000" b="1" i="1" u="sng" dirty="0" smtClean="0">
                <a:solidFill>
                  <a:schemeClr val="bg2">
                    <a:lumMod val="25000"/>
                  </a:schemeClr>
                </a:solidFill>
              </a:rPr>
              <a:t>Poľnohospodárstvo</a:t>
            </a:r>
            <a:r>
              <a:rPr lang="sk-SK" sz="1800" dirty="0" smtClean="0"/>
              <a:t> úrodné </a:t>
            </a:r>
            <a:r>
              <a:rPr lang="sk-SK" sz="1800" dirty="0" smtClean="0"/>
              <a:t>pôdy sú vhodné pre </a:t>
            </a:r>
            <a:r>
              <a:rPr lang="sk-SK" sz="1800" b="1" dirty="0" smtClean="0"/>
              <a:t>rastlinnú výrobu</a:t>
            </a:r>
            <a:r>
              <a:rPr lang="sk-SK" sz="1800" dirty="0" smtClean="0"/>
              <a:t>. Najväčšie osevné plochy zaberajú obilniny </a:t>
            </a:r>
            <a:r>
              <a:rPr lang="sk-SK" sz="1800" dirty="0" smtClean="0"/>
              <a:t>- </a:t>
            </a:r>
            <a:r>
              <a:rPr lang="sk-SK" sz="1800" b="1" dirty="0" smtClean="0"/>
              <a:t>pšenica</a:t>
            </a:r>
            <a:r>
              <a:rPr lang="sk-SK" sz="1800" b="1" dirty="0" smtClean="0"/>
              <a:t>, kukurica a jačmeň</a:t>
            </a:r>
            <a:r>
              <a:rPr lang="sk-SK" sz="1800" dirty="0" smtClean="0"/>
              <a:t>. Rozširujú sa osevné plochy zeleniny, strukovín a olejnín (slnečnica, repka olejná). Vo vyššie položených kotlinách sa dopestujú zemiaky, raž a jedno alebo viacročné krmoviny. Na Slovensku má dlhodobú tradíciu ovocinárstvo a vinohradníctvo, ktorého produkty sú známe aj v zahraničí. </a:t>
            </a:r>
            <a:r>
              <a:rPr lang="sk-SK" sz="1800" b="1" dirty="0" smtClean="0"/>
              <a:t>Živočíšna výroba</a:t>
            </a:r>
            <a:r>
              <a:rPr lang="sk-SK" sz="1800" dirty="0" smtClean="0"/>
              <a:t>: </a:t>
            </a:r>
            <a:r>
              <a:rPr lang="sk-SK" sz="1800" dirty="0" err="1" smtClean="0"/>
              <a:t>hov</a:t>
            </a:r>
            <a:r>
              <a:rPr lang="sk-SK" sz="1800" dirty="0" smtClean="0"/>
              <a:t>. dobytok, ovce.</a:t>
            </a:r>
            <a:endParaRPr lang="sk-SK" sz="1800" b="1" dirty="0"/>
          </a:p>
        </p:txBody>
      </p:sp>
      <p:pic>
        <p:nvPicPr>
          <p:cNvPr id="41986" name="Picture 2" descr="Poľnohospodárstvo SR vlani dosiahlo zisk pred zdanením 31,8 mil. 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0976">
            <a:off x="7884907" y="3952669"/>
            <a:ext cx="1094443" cy="77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Výsledok vyhľadávania obrázkov pre dopyt ovce"/>
          <p:cNvPicPr>
            <a:picLocks noChangeAspect="1" noChangeArrowheads="1"/>
          </p:cNvPicPr>
          <p:nvPr/>
        </p:nvPicPr>
        <p:blipFill>
          <a:blip r:embed="rId3" cstate="print"/>
          <a:srcRect l="6395" r="4079" b="20543"/>
          <a:stretch>
            <a:fillRect/>
          </a:stretch>
        </p:blipFill>
        <p:spPr bwMode="auto">
          <a:xfrm>
            <a:off x="7524328" y="0"/>
            <a:ext cx="144016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CF742C37-6CB5-47BC-B4D2-001988A6F6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53" r="38933"/>
          <a:stretch>
            <a:fillRect/>
          </a:stretch>
        </p:blipFill>
        <p:spPr>
          <a:xfrm>
            <a:off x="7884368" y="1822306"/>
            <a:ext cx="1259632" cy="108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204864"/>
            <a:ext cx="6048672" cy="13681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sz="1900" b="1" dirty="0" smtClean="0"/>
              <a:t>Drevený </a:t>
            </a:r>
            <a:r>
              <a:rPr lang="sk-SK" sz="1900" b="1" dirty="0" smtClean="0"/>
              <a:t>kostolík svätého Mikuláša v </a:t>
            </a:r>
            <a:r>
              <a:rPr lang="sk-SK" sz="1900" b="1" dirty="0" smtClean="0"/>
              <a:t>Bodružale. </a:t>
            </a:r>
            <a:r>
              <a:rPr lang="sk-SK" sz="1500" dirty="0" smtClean="0"/>
              <a:t>V </a:t>
            </a:r>
            <a:r>
              <a:rPr lang="sk-SK" sz="1500" dirty="0" smtClean="0"/>
              <a:t>roku 2008 bolo osem historických drevených kostolíkov, nachádzajúcich sa na severovýchode Slovenska, zapísaných do zoznamu UNESCO. Dostali tak najvyššie ocenenie, aké sa dá získať. Najstaršie kostoly pochádzajú zo 16.storočia a v niektorých sa dodnes konajú bohoslužby.  </a:t>
            </a:r>
          </a:p>
          <a:p>
            <a:pPr>
              <a:buNone/>
            </a:pPr>
            <a:endParaRPr lang="sk-SK" sz="1900" b="1" dirty="0" smtClean="0"/>
          </a:p>
          <a:p>
            <a:pPr>
              <a:buNone/>
            </a:pPr>
            <a:endParaRPr lang="sk-SK" sz="1900" b="1" dirty="0" smtClean="0"/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u="sng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40962" name="AutoShape 2" descr="https://upload.wikimedia.org/wikipedia/commons/thumb/7/7f/2017_Bodru%C5%BEal%2C_cerkiew_%C5%9Bw._Miko%C5%82aja%2C_widok_ze_strony_po%C5%82udniowej.jpg/220px-2017_Bodru%C5%BEal%2C_cerkiew_%C5%9Bw._Miko%C5%82aja%2C_widok_ze_strony_po%C5%82udniowej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0964" name="AutoShape 4" descr="https://upload.wikimedia.org/wikipedia/commons/thumb/7/7f/2017_Bodru%C5%BEal%2C_cerkiew_%C5%9Bw._Miko%C5%82aja%2C_widok_ze_strony_po%C5%82udniowej.jpg/220px-2017_Bodru%C5%BEal%2C_cerkiew_%C5%9Bw._Miko%C5%82aja%2C_widok_ze_strony_po%C5%82udniowe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0966" name="Picture 6" descr="https://upload.wikimedia.org/wikipedia/commons/thumb/7/7f/2017_Bodru%C5%BEal%2C_cerkiew_%C5%9Bw._Miko%C5%82aja%2C_widok_ze_strony_po%C5%82udniowej.jpg/220px-2017_Bodru%C5%BEal%2C_cerkiew_%C5%9Bw._Miko%C5%82aja%2C_widok_ze_strony_po%C5%82udniow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0787">
            <a:off x="6466255" y="1713907"/>
            <a:ext cx="2407552" cy="1543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68" name="Picture 8" descr="https://upload.wikimedia.org/wikipedia/commons/thumb/5/5b/Vlkolinec_02.jpg/220px-Vlkolinec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232248" cy="149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0" name="Picture 10" descr="https://upload.wikimedia.org/wikipedia/commons/thumb/e/e7/Bratislava%2C_Hrad%2C_Slovensko.jpg/220px-Bratislava%2C_Hrad%2C_Slovens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292963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lokTextu 9"/>
          <p:cNvSpPr txBox="1"/>
          <p:nvPr/>
        </p:nvSpPr>
        <p:spPr>
          <a:xfrm>
            <a:off x="179512" y="5373216"/>
            <a:ext cx="55446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Spišský </a:t>
            </a:r>
            <a:r>
              <a:rPr lang="sk-SK" b="1" dirty="0"/>
              <a:t>hrad </a:t>
            </a:r>
            <a:r>
              <a:rPr lang="sk-SK" sz="1400" dirty="0"/>
              <a:t>bol zapísaný do Zoznamu </a:t>
            </a:r>
            <a:r>
              <a:rPr lang="sk-SK" sz="1400" dirty="0" smtClean="0"/>
              <a:t>expozícia </a:t>
            </a:r>
            <a:r>
              <a:rPr lang="sk-SK" sz="1400" dirty="0"/>
              <a:t>zbraní. Tvoria ho renesančné a gotické budovy, ktoré dali postaviť postupne viacerí panovníci a majitelia hradu. </a:t>
            </a:r>
            <a:r>
              <a:rPr lang="sk-SK" sz="1400" dirty="0" smtClean="0"/>
              <a:t>svetového dedičstva UNESCO v roku 1993. Spišský hrad patrí medzi najväčšie hrady v Európe. Nachádza sa v ňom </a:t>
            </a:r>
            <a:endParaRPr lang="sk-SK" sz="1400" dirty="0"/>
          </a:p>
        </p:txBody>
      </p:sp>
      <p:pic>
        <p:nvPicPr>
          <p:cNvPr id="40972" name="Picture 12" descr="Spišský hrad - slovenská mega atraktivita - PlanetSlovakia.sk"/>
          <p:cNvPicPr>
            <a:picLocks noChangeAspect="1" noChangeArrowheads="1"/>
          </p:cNvPicPr>
          <p:nvPr/>
        </p:nvPicPr>
        <p:blipFill>
          <a:blip r:embed="rId5" cstate="print"/>
          <a:srcRect t="2439" b="19512"/>
          <a:stretch>
            <a:fillRect/>
          </a:stretch>
        </p:blipFill>
        <p:spPr bwMode="auto">
          <a:xfrm>
            <a:off x="5724128" y="4941168"/>
            <a:ext cx="3181425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BlokTextu 11"/>
          <p:cNvSpPr txBox="1"/>
          <p:nvPr/>
        </p:nvSpPr>
        <p:spPr>
          <a:xfrm>
            <a:off x="2843808" y="62068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Vlkolínec</a:t>
            </a:r>
            <a:r>
              <a:rPr lang="sk-SK" dirty="0"/>
              <a:t> </a:t>
            </a:r>
            <a:r>
              <a:rPr lang="sk-SK" sz="1400" dirty="0"/>
              <a:t>je dedinka so 45 budovami, v ktorej dodnes žijú ľudia. Nachádzajú sa tu pôvodné drevené domy charakteristické pre stredoeurópsku oblasť a územie Slovenska v minulosti. Skanzen </a:t>
            </a:r>
            <a:r>
              <a:rPr lang="sk-SK" sz="1400" dirty="0" err="1"/>
              <a:t>Vlkolínec</a:t>
            </a:r>
            <a:r>
              <a:rPr lang="sk-SK" sz="1400" dirty="0"/>
              <a:t> bol do Zoznamu svetového dedičstva UNESCO zapísaný v roku 1993. 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156176" y="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tx2"/>
                </a:solidFill>
                <a:latin typeface="Arial Black" pitchFamily="34" charset="0"/>
              </a:rPr>
              <a:t>Známe miesta</a:t>
            </a:r>
            <a:endParaRPr lang="sk-SK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131840" y="3429000"/>
            <a:ext cx="6012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Bratislavský hrad </a:t>
            </a:r>
            <a:r>
              <a:rPr lang="sk-SK" b="1" dirty="0"/>
              <a:t> </a:t>
            </a:r>
            <a:r>
              <a:rPr lang="sk-SK" sz="1400" dirty="0"/>
              <a:t>vynímajúci sa na kopci 80 m nad </a:t>
            </a:r>
            <a:r>
              <a:rPr lang="sk-SK" sz="1400" b="1" dirty="0" smtClean="0"/>
              <a:t>Dunajom</a:t>
            </a:r>
            <a:r>
              <a:rPr lang="sk-SK" sz="1400" dirty="0" smtClean="0"/>
              <a:t>, symbol </a:t>
            </a:r>
            <a:r>
              <a:rPr lang="sk-SK" sz="1400" dirty="0"/>
              <a:t>Bratislavy. Hradný kopec bol odpradávna osídlený vďaka svojej strategickej polohe. Vystriedali sa tu Kelti, Rimania, Germáni, Slovania a Maďari. Počiatky dnešného hradu siahajú do 13. stor. Z tohto obdobia pochádza najväčšia, tzv. Korunná veža hradu. V 15. storočí bol pôvodný menší hrad zbúraný a nahradený dodnes zachovanou stavbou.</a:t>
            </a:r>
            <a:endParaRPr lang="sk-SK" sz="1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 za pozornosť!!!</a:t>
            </a:r>
            <a:endParaRPr lang="sk-SK" dirty="0"/>
          </a:p>
        </p:txBody>
      </p:sp>
      <p:pic>
        <p:nvPicPr>
          <p:cNvPr id="39938" name="Picture 2" descr="Sk GIF - Find on GIF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82708"/>
            <a:ext cx="3960440" cy="3046492"/>
          </a:xfrm>
          <a:prstGeom prst="rect">
            <a:avLst/>
          </a:prstGeom>
          <a:noFill/>
        </p:spPr>
      </p:pic>
      <p:pic>
        <p:nvPicPr>
          <p:cNvPr id="39940" name="Picture 4" descr="Cute Animated GIF - Cute Animated Virus - Discover &amp; Share GIF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672408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511</TotalTime>
  <Words>121</Words>
  <Application>Microsoft Office PowerPoint</Application>
  <PresentationFormat>Prezentácia na obrazovke (4:3)</PresentationFormat>
  <Paragraphs>40</Paragraphs>
  <Slides>7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Tok</vt:lpstr>
      <vt:lpstr>Slovensko</vt:lpstr>
      <vt:lpstr>Poloha</vt:lpstr>
      <vt:lpstr>Dejiny</vt:lpstr>
      <vt:lpstr>Obyvateľstvo </vt:lpstr>
      <vt:lpstr>Priemysel - Poľnohospodárstvo</vt:lpstr>
      <vt:lpstr>Snímka 6</vt:lpstr>
      <vt:lpstr>Ďakujem za pozornosť!!!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</dc:title>
  <dc:creator>Používateľ systému Windows</dc:creator>
  <cp:lastModifiedBy>Používateľ systému Windows</cp:lastModifiedBy>
  <cp:revision>18</cp:revision>
  <dcterms:created xsi:type="dcterms:W3CDTF">2020-11-10T13:46:56Z</dcterms:created>
  <dcterms:modified xsi:type="dcterms:W3CDTF">2020-11-10T22:18:52Z</dcterms:modified>
</cp:coreProperties>
</file>