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7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86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64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12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2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479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933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51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593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517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85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518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181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086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9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113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8926-0CD9-4DD1-9B88-D61EA7D7301F}" type="datetimeFigureOut">
              <a:rPr lang="sk-SK" smtClean="0"/>
              <a:t>17. 11. 2020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FDF3-976C-43B0-B1E4-61063AC708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56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1849" TargetMode="External"/><Relationship Id="rId2" Type="http://schemas.openxmlformats.org/officeDocument/2006/relationships/hyperlink" Target="https://sk.wikipedia.org/wiki/Archanjelsk%C3%BD_chr%C3%A1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sk.wikipedia.org/wiki/Prezident_Ruskej_feder%C3%A1c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862" TargetMode="External"/><Relationship Id="rId13" Type="http://schemas.openxmlformats.org/officeDocument/2006/relationships/hyperlink" Target="https://sk.wikipedia.org/wiki/Moskovsk%C3%A9_ve%C4%BEkoknie%C5%BEatstvo" TargetMode="External"/><Relationship Id="rId18" Type="http://schemas.openxmlformats.org/officeDocument/2006/relationships/hyperlink" Target="https://sk.wikipedia.org/wiki/1917" TargetMode="External"/><Relationship Id="rId3" Type="http://schemas.openxmlformats.org/officeDocument/2006/relationships/hyperlink" Target="https://sk.wikipedia.org/wiki/5._storo%C4%8Die" TargetMode="External"/><Relationship Id="rId21" Type="http://schemas.openxmlformats.org/officeDocument/2006/relationships/hyperlink" Target="https://sk.wikipedia.org/wiki/1922" TargetMode="External"/><Relationship Id="rId7" Type="http://schemas.openxmlformats.org/officeDocument/2006/relationships/hyperlink" Target="https://sk.wikipedia.org/wiki/882" TargetMode="External"/><Relationship Id="rId12" Type="http://schemas.openxmlformats.org/officeDocument/2006/relationships/hyperlink" Target="https://sk.wikipedia.org/wiki/1246" TargetMode="External"/><Relationship Id="rId17" Type="http://schemas.openxmlformats.org/officeDocument/2006/relationships/hyperlink" Target="https://sk.wikipedia.org/wiki/Rusk%C3%A9_imp%C3%A9rium" TargetMode="External"/><Relationship Id="rId25" Type="http://schemas.openxmlformats.org/officeDocument/2006/relationships/image" Target="../media/image6.png"/><Relationship Id="rId2" Type="http://schemas.openxmlformats.org/officeDocument/2006/relationships/hyperlink" Target="https://sk.wikipedia.org/wiki/Dejiny_Ruska#%C3%9Azemie_Ruska_(7._storo%C4%8Die_pr._Kr._%E2%80%93_5._storo%C4%8Die)" TargetMode="External"/><Relationship Id="rId16" Type="http://schemas.openxmlformats.org/officeDocument/2006/relationships/hyperlink" Target="https://sk.wikipedia.org/wiki/1721" TargetMode="External"/><Relationship Id="rId20" Type="http://schemas.openxmlformats.org/officeDocument/2006/relationships/hyperlink" Target="https://sk.wikipedia.org/wiki/19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Kyjevsk%C3%A1_Rus" TargetMode="External"/><Relationship Id="rId11" Type="http://schemas.openxmlformats.org/officeDocument/2006/relationships/hyperlink" Target="https://sk.wikipedia.org/wiki/Moskovsk%C3%A1_Rus" TargetMode="External"/><Relationship Id="rId24" Type="http://schemas.openxmlformats.org/officeDocument/2006/relationships/image" Target="../media/image5.gif"/><Relationship Id="rId5" Type="http://schemas.openxmlformats.org/officeDocument/2006/relationships/hyperlink" Target="https://sk.wikipedia.org/wiki/9._storo%C4%8Die" TargetMode="External"/><Relationship Id="rId15" Type="http://schemas.openxmlformats.org/officeDocument/2006/relationships/hyperlink" Target="https://sk.wikipedia.org/wiki/Dejiny_Ruska#Moskovsk%C3%BD_%C5%A1t%C3%A1t_a_Rusk%C3%A9_c%C3%A1rstvo_(16._storo%C4%8Die_%E2%80%93_1721)" TargetMode="External"/><Relationship Id="rId23" Type="http://schemas.openxmlformats.org/officeDocument/2006/relationships/hyperlink" Target="https://sk.wikipedia.org/wiki/1991" TargetMode="External"/><Relationship Id="rId10" Type="http://schemas.openxmlformats.org/officeDocument/2006/relationships/hyperlink" Target="https://sk.wikipedia.org/wiki/1125" TargetMode="External"/><Relationship Id="rId19" Type="http://schemas.openxmlformats.org/officeDocument/2006/relationships/hyperlink" Target="https://sk.wikipedia.org/wiki/Rusk%C3%A1_sovietska_federat%C3%ADvna_socialistick%C3%A1_republika" TargetMode="External"/><Relationship Id="rId4" Type="http://schemas.openxmlformats.org/officeDocument/2006/relationships/hyperlink" Target="https://sk.wikipedia.org/wiki/Dejiny_Ruska#Star%C3%A1_Rus_(5._storo%C4%8Die_%E2%80%93_9._storo%C4%8Die)" TargetMode="External"/><Relationship Id="rId9" Type="http://schemas.openxmlformats.org/officeDocument/2006/relationships/hyperlink" Target="https://sk.wikipedia.org/wiki/1132" TargetMode="External"/><Relationship Id="rId14" Type="http://schemas.openxmlformats.org/officeDocument/2006/relationships/hyperlink" Target="https://sk.wikipedia.org/wiki/1547" TargetMode="External"/><Relationship Id="rId22" Type="http://schemas.openxmlformats.org/officeDocument/2006/relationships/hyperlink" Target="https://sk.wikipedia.org/wiki/Zv%C3%A4z_sovietskych_socialistick%C3%BDch_republ%C3%AD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Kreme%C4%BE_(Moskva)" TargetMode="External"/><Relationship Id="rId3" Type="http://schemas.openxmlformats.org/officeDocument/2006/relationships/hyperlink" Target="https://sk.wikipedia.org/w/index.php?title=Balzamovanie&amp;action=edit&amp;redlink=1" TargetMode="External"/><Relationship Id="rId7" Type="http://schemas.openxmlformats.org/officeDocument/2006/relationships/hyperlink" Target="https://sk.wikipedia.org/wiki/Pam%C3%A4tn%C3%ADk_Mininovi_a_Po%C5%BEarsk%C3%A9mu" TargetMode="External"/><Relationship Id="rId2" Type="http://schemas.openxmlformats.org/officeDocument/2006/relationships/hyperlink" Target="https://sk.wikipedia.org/wiki/Mauz%C3%B3leum_Vladim%C3%ADra_I%C4%BEji%C4%8Da_Len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Chr%C3%A1m_Vasilija_Bla%C5%BEen%C3%A9ho" TargetMode="External"/><Relationship Id="rId11" Type="http://schemas.openxmlformats.org/officeDocument/2006/relationships/hyperlink" Target="https://sk.wikipedia.org/w/index.php?title=%C5%A0t%C3%A1tne_historick%C3%A9_m%C3%BAzeum&amp;action=edit&amp;redlink=1" TargetMode="External"/><Relationship Id="rId5" Type="http://schemas.openxmlformats.org/officeDocument/2006/relationships/hyperlink" Target="https://sk.wikipedia.org/wiki/Vladim%C3%ADr_I%C4%BEji%C4%8D_Lenin" TargetMode="External"/><Relationship Id="rId10" Type="http://schemas.openxmlformats.org/officeDocument/2006/relationships/hyperlink" Target="https://sk.wikipedia.org/wiki/Chr%C3%A1m_Ikony_Matky_Bo%C5%BEej_Kazanskej" TargetMode="External"/><Relationship Id="rId4" Type="http://schemas.openxmlformats.org/officeDocument/2006/relationships/hyperlink" Target="https://sk.wikipedia.org/wiki/Sovietsky_zv%C3%A4z" TargetMode="External"/><Relationship Id="rId9" Type="http://schemas.openxmlformats.org/officeDocument/2006/relationships/hyperlink" Target="https://sk.wikipedia.org/wiki/G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8292" y="-244699"/>
            <a:ext cx="7197726" cy="3432694"/>
          </a:xfrm>
        </p:spPr>
        <p:txBody>
          <a:bodyPr/>
          <a:lstStyle/>
          <a:p>
            <a:r>
              <a:rPr lang="sk-SK" sz="5350" dirty="0" smtClean="0"/>
              <a:t>Rusko</a:t>
            </a:r>
            <a:endParaRPr lang="sk-SK" sz="535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Veronika </a:t>
            </a:r>
            <a:r>
              <a:rPr lang="sk-SK" dirty="0"/>
              <a:t>P</a:t>
            </a:r>
            <a:r>
              <a:rPr lang="sk-SK" dirty="0" smtClean="0"/>
              <a:t>oláková 8.A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789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5" y="423851"/>
            <a:ext cx="3790950" cy="287655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26" y="313612"/>
            <a:ext cx="4699198" cy="26449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6" y="3299111"/>
            <a:ext cx="4740287" cy="31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4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4992" y="0"/>
            <a:ext cx="8610600" cy="1293028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/>
              <a:t> </a:t>
            </a:r>
            <a:r>
              <a:rPr lang="sk-SK" dirty="0" smtClean="0"/>
              <a:t>    moskovský </a:t>
            </a:r>
            <a:r>
              <a:rPr lang="sk-SK" dirty="0" err="1" smtClean="0"/>
              <a:t>kremeľ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546" y="1293028"/>
            <a:ext cx="11351654" cy="4925657"/>
          </a:xfrm>
        </p:spPr>
        <p:txBody>
          <a:bodyPr/>
          <a:lstStyle/>
          <a:p>
            <a:r>
              <a:rPr lang="sk-SK" dirty="0"/>
              <a:t> Vnútri sa nachádzajú najvýznamnejšie ruské kostoly, napríklad chrám Nanebovzatia panny Márie z 15. storočia, „</a:t>
            </a:r>
            <a:r>
              <a:rPr lang="sk-SK" dirty="0" err="1"/>
              <a:t>Blagoveščenskij</a:t>
            </a:r>
            <a:r>
              <a:rPr lang="sk-SK" dirty="0"/>
              <a:t> sobor“ (chrám Zvestovania Panny Márie) a </a:t>
            </a:r>
            <a:r>
              <a:rPr lang="sk-SK" dirty="0">
                <a:hlinkClick r:id="rId2" tooltip="Archanjelský chrám"/>
              </a:rPr>
              <a:t>Archanjelský chrám</a:t>
            </a:r>
            <a:r>
              <a:rPr lang="sk-SK" dirty="0"/>
              <a:t> (chrám Michala archanjela) s hrobkami cárov. Okrem týchto a ďalších kostolov sú v Kremli významné paláce, napríklad „</a:t>
            </a:r>
            <a:r>
              <a:rPr lang="sk-SK" dirty="0" err="1"/>
              <a:t>Boľšoj</a:t>
            </a:r>
            <a:r>
              <a:rPr lang="sk-SK" dirty="0"/>
              <a:t> </a:t>
            </a:r>
            <a:r>
              <a:rPr lang="sk-SK" dirty="0" err="1"/>
              <a:t>Kremľovskij</a:t>
            </a:r>
            <a:r>
              <a:rPr lang="sk-SK" dirty="0"/>
              <a:t> dvorec“, dokončený v roku </a:t>
            </a:r>
            <a:r>
              <a:rPr lang="sk-SK" dirty="0">
                <a:hlinkClick r:id="rId3" tooltip="1849"/>
              </a:rPr>
              <a:t>1849</a:t>
            </a:r>
            <a:r>
              <a:rPr lang="sk-SK" dirty="0"/>
              <a:t> a „</a:t>
            </a:r>
            <a:r>
              <a:rPr lang="sk-SK" dirty="0" err="1"/>
              <a:t>Teriemskij</a:t>
            </a:r>
            <a:r>
              <a:rPr lang="sk-SK" dirty="0"/>
              <a:t> dvorec“ so súkromnými komnatami cárov. V niekoľkých palácoch sú vystavené poklady ruskej ríše, zhromaždené v priebehu storočí. V súčasnosti je moskovský Kremeľ oficiálnym sídlom </a:t>
            </a:r>
            <a:r>
              <a:rPr lang="sk-SK" dirty="0">
                <a:hlinkClick r:id="rId4" tooltip="Prezident Ruskej federácie"/>
              </a:rPr>
              <a:t>prezidenta Ruskej federácie</a:t>
            </a:r>
            <a:r>
              <a:rPr lang="sk-SK" dirty="0"/>
              <a:t> a od roku 1966 múzeom.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9" y="4087410"/>
            <a:ext cx="4091816" cy="23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656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2112" y="213683"/>
            <a:ext cx="8610600" cy="1293028"/>
          </a:xfrm>
        </p:spPr>
        <p:txBody>
          <a:bodyPr/>
          <a:lstStyle/>
          <a:p>
            <a:r>
              <a:rPr lang="sk-SK" sz="6600" dirty="0" smtClean="0"/>
              <a:t>Rusko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1256" y="1058839"/>
            <a:ext cx="10131425" cy="3725333"/>
          </a:xfrm>
        </p:spPr>
        <p:txBody>
          <a:bodyPr/>
          <a:lstStyle/>
          <a:p>
            <a:r>
              <a:rPr lang="sk-SK" dirty="0" smtClean="0"/>
              <a:t>Počet obyvateľov: 146,8 miliónov</a:t>
            </a:r>
          </a:p>
          <a:p>
            <a:r>
              <a:rPr lang="sk-SK" dirty="0" smtClean="0"/>
              <a:t>Rozloha: 17 128 426 km2</a:t>
            </a:r>
          </a:p>
          <a:p>
            <a:r>
              <a:rPr lang="sk-SK" dirty="0" smtClean="0"/>
              <a:t>Hlavné mesto: Moskva</a:t>
            </a:r>
          </a:p>
          <a:p>
            <a:r>
              <a:rPr lang="sk-SK" dirty="0" smtClean="0"/>
              <a:t>Je to najväčší štát sveta</a:t>
            </a:r>
          </a:p>
          <a:p>
            <a:r>
              <a:rPr lang="sk-SK" dirty="0" smtClean="0"/>
              <a:t>Susediace štáty: Nórsko, Fínsko, Estónsko, </a:t>
            </a:r>
          </a:p>
          <a:p>
            <a:pPr marL="0" indent="0">
              <a:buNone/>
            </a:pPr>
            <a:r>
              <a:rPr lang="sk-SK" dirty="0" smtClean="0"/>
              <a:t>Lotyšsko, Bielorusko, Ukrajina, Gruzínsko,</a:t>
            </a:r>
          </a:p>
          <a:p>
            <a:pPr marL="0" indent="0">
              <a:buNone/>
            </a:pPr>
            <a:r>
              <a:rPr lang="sk-SK" dirty="0" smtClean="0"/>
              <a:t> Azerbajdžan, Kazachstan, Čína, Mongolsko, </a:t>
            </a:r>
          </a:p>
          <a:p>
            <a:pPr marL="0" indent="0">
              <a:buNone/>
            </a:pPr>
            <a:r>
              <a:rPr lang="sk-SK" dirty="0" smtClean="0"/>
              <a:t>Severná </a:t>
            </a:r>
            <a:r>
              <a:rPr lang="sk-SK" dirty="0" err="1" smtClean="0"/>
              <a:t>Koréa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4580434"/>
            <a:ext cx="3138152" cy="209471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96" y="1916264"/>
            <a:ext cx="4411058" cy="32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4084" y="0"/>
            <a:ext cx="8610600" cy="1293028"/>
          </a:xfrm>
        </p:spPr>
        <p:txBody>
          <a:bodyPr/>
          <a:lstStyle/>
          <a:p>
            <a:r>
              <a:rPr lang="sk-SK" sz="6600" dirty="0" smtClean="0"/>
              <a:t>Dejiny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8679" y="1410887"/>
            <a:ext cx="7904408" cy="5561862"/>
          </a:xfrm>
        </p:spPr>
        <p:txBody>
          <a:bodyPr>
            <a:normAutofit/>
          </a:bodyPr>
          <a:lstStyle/>
          <a:p>
            <a:r>
              <a:rPr lang="sk-SK" dirty="0"/>
              <a:t>Obdobia dejín Ruska:</a:t>
            </a:r>
          </a:p>
          <a:p>
            <a:r>
              <a:rPr lang="sk-SK" dirty="0">
                <a:hlinkClick r:id="rId2" tooltip="Dejiny Ruska"/>
              </a:rPr>
              <a:t>Územie Ruska pred vytvorením Starej Rusi</a:t>
            </a:r>
            <a:r>
              <a:rPr lang="sk-SK" dirty="0"/>
              <a:t> (7. storočie </a:t>
            </a:r>
            <a:r>
              <a:rPr lang="sk-SK" dirty="0" err="1"/>
              <a:t>pr</a:t>
            </a:r>
            <a:r>
              <a:rPr lang="sk-SK" dirty="0"/>
              <a:t>. Kr. – </a:t>
            </a:r>
            <a:r>
              <a:rPr lang="sk-SK" dirty="0">
                <a:hlinkClick r:id="rId3" tooltip="5. storočie"/>
              </a:rPr>
              <a:t>5. storočie</a:t>
            </a:r>
            <a:r>
              <a:rPr lang="sk-SK" dirty="0"/>
              <a:t>)</a:t>
            </a:r>
          </a:p>
          <a:p>
            <a:r>
              <a:rPr lang="sk-SK" dirty="0">
                <a:hlinkClick r:id="rId4" tooltip="Dejiny Ruska"/>
              </a:rPr>
              <a:t>Stará Rus</a:t>
            </a:r>
            <a:r>
              <a:rPr lang="sk-SK" dirty="0"/>
              <a:t> (</a:t>
            </a:r>
            <a:r>
              <a:rPr lang="sk-SK" dirty="0">
                <a:hlinkClick r:id="rId3" tooltip="5. storočie"/>
              </a:rPr>
              <a:t>5. storočie</a:t>
            </a:r>
            <a:r>
              <a:rPr lang="sk-SK" dirty="0"/>
              <a:t> – </a:t>
            </a:r>
            <a:r>
              <a:rPr lang="sk-SK" dirty="0">
                <a:hlinkClick r:id="rId5" tooltip="9. storočie"/>
              </a:rPr>
              <a:t>9. storočie</a:t>
            </a:r>
            <a:r>
              <a:rPr lang="sk-SK" dirty="0"/>
              <a:t>)</a:t>
            </a:r>
          </a:p>
          <a:p>
            <a:r>
              <a:rPr lang="sk-SK" dirty="0">
                <a:hlinkClick r:id="rId6" tooltip="Kyjevská Rus"/>
              </a:rPr>
              <a:t>Kyjevská Rus</a:t>
            </a:r>
            <a:r>
              <a:rPr lang="sk-SK" dirty="0"/>
              <a:t> (</a:t>
            </a:r>
            <a:r>
              <a:rPr lang="sk-SK" dirty="0">
                <a:hlinkClick r:id="rId7" tooltip="882"/>
              </a:rPr>
              <a:t>882</a:t>
            </a:r>
            <a:r>
              <a:rPr lang="sk-SK" dirty="0"/>
              <a:t> (</a:t>
            </a:r>
            <a:r>
              <a:rPr lang="sk-SK" dirty="0">
                <a:hlinkClick r:id="rId8" tooltip="862"/>
              </a:rPr>
              <a:t>862</a:t>
            </a:r>
            <a:r>
              <a:rPr lang="sk-SK" dirty="0"/>
              <a:t>) – (</a:t>
            </a:r>
            <a:r>
              <a:rPr lang="sk-SK" dirty="0">
                <a:hlinkClick r:id="rId9" tooltip="1132"/>
              </a:rPr>
              <a:t>1132</a:t>
            </a:r>
            <a:r>
              <a:rPr lang="sk-SK" dirty="0"/>
              <a:t>) </a:t>
            </a:r>
            <a:r>
              <a:rPr lang="sk-SK" dirty="0">
                <a:hlinkClick r:id="rId10" tooltip="1125"/>
              </a:rPr>
              <a:t>1125</a:t>
            </a:r>
            <a:r>
              <a:rPr lang="sk-SK" dirty="0"/>
              <a:t>)</a:t>
            </a:r>
          </a:p>
          <a:p>
            <a:r>
              <a:rPr lang="sk-SK" dirty="0">
                <a:hlinkClick r:id="rId11" tooltip="Moskovská Rus"/>
              </a:rPr>
              <a:t>Moskovské kniežatstvo</a:t>
            </a:r>
            <a:r>
              <a:rPr lang="sk-SK" dirty="0"/>
              <a:t> (</a:t>
            </a:r>
            <a:r>
              <a:rPr lang="sk-SK" dirty="0">
                <a:hlinkClick r:id="rId12" tooltip="1246"/>
              </a:rPr>
              <a:t>1246</a:t>
            </a:r>
            <a:r>
              <a:rPr lang="sk-SK" dirty="0"/>
              <a:t> – 14. stor.)</a:t>
            </a:r>
          </a:p>
          <a:p>
            <a:r>
              <a:rPr lang="sk-SK" dirty="0">
                <a:hlinkClick r:id="rId13" tooltip="Moskovské veľkokniežatstvo"/>
              </a:rPr>
              <a:t>Moskovské </a:t>
            </a:r>
            <a:r>
              <a:rPr lang="sk-SK" dirty="0" err="1">
                <a:hlinkClick r:id="rId13" tooltip="Moskovské veľkokniežatstvo"/>
              </a:rPr>
              <a:t>veľkokniežatstvo</a:t>
            </a:r>
            <a:r>
              <a:rPr lang="sk-SK" dirty="0"/>
              <a:t> (14. stor. – </a:t>
            </a:r>
            <a:r>
              <a:rPr lang="sk-SK" dirty="0">
                <a:hlinkClick r:id="rId14" tooltip="1547"/>
              </a:rPr>
              <a:t>1547</a:t>
            </a:r>
            <a:r>
              <a:rPr lang="sk-SK" dirty="0"/>
              <a:t>)</a:t>
            </a:r>
          </a:p>
          <a:p>
            <a:r>
              <a:rPr lang="sk-SK" dirty="0">
                <a:hlinkClick r:id="rId15" tooltip="Dejiny Ruska"/>
              </a:rPr>
              <a:t>Ruské cárstvo</a:t>
            </a:r>
            <a:r>
              <a:rPr lang="sk-SK" dirty="0"/>
              <a:t> (</a:t>
            </a:r>
            <a:r>
              <a:rPr lang="sk-SK" dirty="0">
                <a:hlinkClick r:id="rId14" tooltip="1547"/>
              </a:rPr>
              <a:t>1547</a:t>
            </a:r>
            <a:r>
              <a:rPr lang="sk-SK" dirty="0"/>
              <a:t> – </a:t>
            </a:r>
            <a:r>
              <a:rPr lang="sk-SK" dirty="0">
                <a:hlinkClick r:id="rId16" tooltip="1721"/>
              </a:rPr>
              <a:t>1721</a:t>
            </a:r>
            <a:r>
              <a:rPr lang="sk-SK" dirty="0"/>
              <a:t>)</a:t>
            </a:r>
          </a:p>
          <a:p>
            <a:r>
              <a:rPr lang="sk-SK" dirty="0">
                <a:hlinkClick r:id="rId17" tooltip="Ruské impérium"/>
              </a:rPr>
              <a:t>Ruské impérium</a:t>
            </a:r>
            <a:r>
              <a:rPr lang="sk-SK" dirty="0"/>
              <a:t> (</a:t>
            </a:r>
            <a:r>
              <a:rPr lang="sk-SK" dirty="0">
                <a:hlinkClick r:id="rId16" tooltip="1721"/>
              </a:rPr>
              <a:t>1721</a:t>
            </a:r>
            <a:r>
              <a:rPr lang="sk-SK" dirty="0"/>
              <a:t> – </a:t>
            </a:r>
            <a:r>
              <a:rPr lang="sk-SK" dirty="0">
                <a:hlinkClick r:id="rId18" tooltip="1917"/>
              </a:rPr>
              <a:t>1917</a:t>
            </a:r>
            <a:r>
              <a:rPr lang="sk-SK" dirty="0"/>
              <a:t>)</a:t>
            </a:r>
          </a:p>
          <a:p>
            <a:r>
              <a:rPr lang="sk-SK" dirty="0">
                <a:hlinkClick r:id="rId19" tooltip="Ruská sovietska federatívna socialistická republika"/>
              </a:rPr>
              <a:t>Ruská sovietska federatívna socialistická republika</a:t>
            </a:r>
            <a:r>
              <a:rPr lang="sk-SK" dirty="0"/>
              <a:t> (</a:t>
            </a:r>
            <a:r>
              <a:rPr lang="sk-SK" dirty="0">
                <a:hlinkClick r:id="rId20" tooltip="1918"/>
              </a:rPr>
              <a:t>1918</a:t>
            </a:r>
            <a:r>
              <a:rPr lang="sk-SK" dirty="0"/>
              <a:t> – </a:t>
            </a:r>
            <a:r>
              <a:rPr lang="sk-SK" dirty="0">
                <a:hlinkClick r:id="rId21" tooltip="1922"/>
              </a:rPr>
              <a:t>1922</a:t>
            </a:r>
            <a:r>
              <a:rPr lang="sk-SK" dirty="0"/>
              <a:t>)</a:t>
            </a:r>
          </a:p>
          <a:p>
            <a:r>
              <a:rPr lang="sk-SK" dirty="0">
                <a:hlinkClick r:id="rId22" tooltip="Zväz sovietskych socialistických republík"/>
              </a:rPr>
              <a:t>Zväz sovietskych socialistických republík</a:t>
            </a:r>
            <a:r>
              <a:rPr lang="sk-SK" dirty="0"/>
              <a:t> (</a:t>
            </a:r>
            <a:r>
              <a:rPr lang="sk-SK" dirty="0">
                <a:hlinkClick r:id="rId21" tooltip="1922"/>
              </a:rPr>
              <a:t>1922</a:t>
            </a:r>
            <a:r>
              <a:rPr lang="sk-SK" dirty="0"/>
              <a:t> – </a:t>
            </a:r>
            <a:r>
              <a:rPr lang="sk-SK" dirty="0">
                <a:hlinkClick r:id="rId23" tooltip="1991"/>
              </a:rPr>
              <a:t>1991</a:t>
            </a:r>
            <a:r>
              <a:rPr lang="sk-SK" dirty="0"/>
              <a:t>)</a:t>
            </a:r>
          </a:p>
          <a:p>
            <a:r>
              <a:rPr lang="sk-SK" dirty="0"/>
              <a:t>Ruská federácia (</a:t>
            </a:r>
            <a:r>
              <a:rPr lang="sk-SK" dirty="0">
                <a:hlinkClick r:id="rId23" tooltip="1991"/>
              </a:rPr>
              <a:t>1991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23" y="4191818"/>
            <a:ext cx="3233108" cy="161655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75" y="1519708"/>
            <a:ext cx="3246834" cy="2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obyvateľstvo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dirty="0"/>
          </a:p>
          <a:p>
            <a:r>
              <a:rPr lang="sk-SK" dirty="0"/>
              <a:t>Rusi	</a:t>
            </a:r>
            <a:r>
              <a:rPr lang="sk-SK" dirty="0" smtClean="0"/>
              <a:t>               111 </a:t>
            </a:r>
            <a:r>
              <a:rPr lang="sk-SK" dirty="0"/>
              <a:t>016 896	</a:t>
            </a:r>
            <a:r>
              <a:rPr lang="sk-SK" dirty="0" smtClean="0"/>
              <a:t>(</a:t>
            </a:r>
            <a:r>
              <a:rPr lang="sk-SK" dirty="0"/>
              <a:t>77,71 %)</a:t>
            </a:r>
          </a:p>
          <a:p>
            <a:r>
              <a:rPr lang="sk-SK" dirty="0" err="1" smtClean="0"/>
              <a:t>Tatari</a:t>
            </a:r>
            <a:r>
              <a:rPr lang="sk-SK" dirty="0" smtClean="0"/>
              <a:t>   </a:t>
            </a:r>
            <a:r>
              <a:rPr lang="sk-SK" dirty="0"/>
              <a:t>	5 310 649	</a:t>
            </a:r>
            <a:r>
              <a:rPr lang="sk-SK" dirty="0" smtClean="0"/>
              <a:t>(</a:t>
            </a:r>
            <a:r>
              <a:rPr lang="sk-SK" dirty="0"/>
              <a:t>3,72 %)</a:t>
            </a:r>
          </a:p>
          <a:p>
            <a:r>
              <a:rPr lang="sk-SK" dirty="0"/>
              <a:t>Ukrajinci	1 927 988	(1,35 %)</a:t>
            </a:r>
          </a:p>
          <a:p>
            <a:r>
              <a:rPr lang="sk-SK" dirty="0" err="1"/>
              <a:t>Baškirci</a:t>
            </a:r>
            <a:r>
              <a:rPr lang="sk-SK" dirty="0"/>
              <a:t>	1 584 554	(1,11 %)</a:t>
            </a:r>
          </a:p>
          <a:p>
            <a:r>
              <a:rPr lang="sk-SK" dirty="0" err="1"/>
              <a:t>Čuvaši</a:t>
            </a:r>
            <a:r>
              <a:rPr lang="sk-SK" dirty="0"/>
              <a:t>	1 435 872	(1,01 %)</a:t>
            </a:r>
          </a:p>
          <a:p>
            <a:r>
              <a:rPr lang="sk-SK" dirty="0" err="1"/>
              <a:t>Čečenci</a:t>
            </a:r>
            <a:r>
              <a:rPr lang="sk-SK" dirty="0"/>
              <a:t>	1 431 360	(1,00%)</a:t>
            </a:r>
          </a:p>
          <a:p>
            <a:r>
              <a:rPr lang="sk-SK" dirty="0"/>
              <a:t>Arméni	1 182 388	(0,83 %)</a:t>
            </a:r>
          </a:p>
          <a:p>
            <a:r>
              <a:rPr lang="sk-SK" dirty="0"/>
              <a:t>Avari	</a:t>
            </a:r>
            <a:r>
              <a:rPr lang="sk-SK" dirty="0" smtClean="0"/>
              <a:t>                 912 </a:t>
            </a:r>
            <a:r>
              <a:rPr lang="sk-SK" dirty="0"/>
              <a:t>090	</a:t>
            </a:r>
            <a:r>
              <a:rPr lang="sk-SK" dirty="0" smtClean="0"/>
              <a:t>               (</a:t>
            </a:r>
            <a:r>
              <a:rPr lang="sk-SK" dirty="0"/>
              <a:t>0,64 %)</a:t>
            </a:r>
          </a:p>
          <a:p>
            <a:r>
              <a:rPr lang="sk-SK" dirty="0" err="1"/>
              <a:t>Mordvania</a:t>
            </a:r>
            <a:r>
              <a:rPr lang="sk-SK" dirty="0"/>
              <a:t>	744 237	</a:t>
            </a:r>
            <a:r>
              <a:rPr lang="sk-SK" dirty="0" smtClean="0"/>
              <a:t>               (</a:t>
            </a:r>
            <a:r>
              <a:rPr lang="sk-SK" dirty="0"/>
              <a:t>0,52 %)</a:t>
            </a:r>
          </a:p>
          <a:p>
            <a:r>
              <a:rPr lang="sk-SK" dirty="0"/>
              <a:t>Kazachovia	647 </a:t>
            </a:r>
            <a:r>
              <a:rPr lang="sk-SK" dirty="0" smtClean="0"/>
              <a:t>732   </a:t>
            </a:r>
            <a:r>
              <a:rPr lang="sk-SK" dirty="0"/>
              <a:t>	(0,45 %)</a:t>
            </a:r>
          </a:p>
          <a:p>
            <a:r>
              <a:rPr lang="sk-SK" dirty="0"/>
              <a:t>Nemci	≈600 </a:t>
            </a:r>
            <a:r>
              <a:rPr lang="sk-SK" dirty="0" smtClean="0"/>
              <a:t>000  </a:t>
            </a:r>
            <a:r>
              <a:rPr lang="sk-SK" dirty="0"/>
              <a:t>	(0,43%)</a:t>
            </a:r>
          </a:p>
          <a:p>
            <a:r>
              <a:rPr lang="sk-SK" dirty="0"/>
              <a:t>ďalší / neuvedené		(11,23 %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73" y="2387742"/>
            <a:ext cx="5648927" cy="34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3628" y="94671"/>
            <a:ext cx="8610600" cy="1293028"/>
          </a:xfrm>
        </p:spPr>
        <p:txBody>
          <a:bodyPr/>
          <a:lstStyle/>
          <a:p>
            <a:r>
              <a:rPr lang="sk-SK" dirty="0" smtClean="0"/>
              <a:t> poľnohospodárstvo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183524" y="1593761"/>
            <a:ext cx="5334000" cy="5008071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Orná pôda 10%,</a:t>
            </a:r>
          </a:p>
          <a:p>
            <a:r>
              <a:rPr lang="sk-SK" dirty="0"/>
              <a:t>lesy 40%,</a:t>
            </a:r>
          </a:p>
          <a:p>
            <a:r>
              <a:rPr lang="sk-SK" dirty="0"/>
              <a:t>sústreďuje sa hlavne v európskej časti, prevláda živočíšna výroba nad rastlinnou,</a:t>
            </a:r>
          </a:p>
          <a:p>
            <a:endParaRPr lang="sk-SK" dirty="0"/>
          </a:p>
          <a:p>
            <a:r>
              <a:rPr lang="sk-SK" dirty="0" smtClean="0"/>
              <a:t>Pestuje </a:t>
            </a:r>
            <a:r>
              <a:rPr lang="sk-SK" dirty="0"/>
              <a:t>sa tu </a:t>
            </a:r>
            <a:r>
              <a:rPr lang="sk-SK" dirty="0" smtClean="0"/>
              <a:t>hlavne:</a:t>
            </a:r>
            <a:endParaRPr lang="sk-SK" dirty="0"/>
          </a:p>
          <a:p>
            <a:r>
              <a:rPr lang="sk-SK" dirty="0"/>
              <a:t>pšenica</a:t>
            </a:r>
          </a:p>
          <a:p>
            <a:r>
              <a:rPr lang="sk-SK" dirty="0"/>
              <a:t>jačmeň</a:t>
            </a:r>
          </a:p>
          <a:p>
            <a:r>
              <a:rPr lang="sk-SK" dirty="0"/>
              <a:t>zemiaky</a:t>
            </a:r>
          </a:p>
          <a:p>
            <a:r>
              <a:rPr lang="sk-SK" dirty="0"/>
              <a:t>kukurica</a:t>
            </a:r>
          </a:p>
          <a:p>
            <a:r>
              <a:rPr lang="sk-SK" dirty="0"/>
              <a:t>raž</a:t>
            </a:r>
          </a:p>
          <a:p>
            <a:r>
              <a:rPr lang="sk-SK" dirty="0"/>
              <a:t>proso</a:t>
            </a:r>
          </a:p>
          <a:p>
            <a:r>
              <a:rPr lang="sk-SK" dirty="0"/>
              <a:t>sója</a:t>
            </a:r>
          </a:p>
          <a:p>
            <a:r>
              <a:rPr lang="sk-SK" dirty="0"/>
              <a:t>ovocie</a:t>
            </a:r>
          </a:p>
          <a:p>
            <a:r>
              <a:rPr lang="sk-SK" dirty="0"/>
              <a:t>cukrová repa</a:t>
            </a:r>
          </a:p>
          <a:p>
            <a:r>
              <a:rPr lang="sk-SK" dirty="0"/>
              <a:t>ryža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588098" y="3152105"/>
            <a:ext cx="5334000" cy="4724735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Chov:</a:t>
            </a:r>
            <a:endParaRPr lang="sk-SK" dirty="0"/>
          </a:p>
          <a:p>
            <a:r>
              <a:rPr lang="sk-SK" dirty="0"/>
              <a:t>hovädzieho dobytka</a:t>
            </a:r>
          </a:p>
          <a:p>
            <a:r>
              <a:rPr lang="sk-SK" dirty="0"/>
              <a:t>oviec</a:t>
            </a:r>
          </a:p>
          <a:p>
            <a:r>
              <a:rPr lang="sk-SK" dirty="0"/>
              <a:t>kôz</a:t>
            </a:r>
          </a:p>
          <a:p>
            <a:r>
              <a:rPr lang="sk-SK" dirty="0"/>
              <a:t>sobov</a:t>
            </a:r>
          </a:p>
          <a:p>
            <a:r>
              <a:rPr lang="sk-SK" dirty="0"/>
              <a:t>koní</a:t>
            </a:r>
          </a:p>
          <a:p>
            <a:r>
              <a:rPr lang="sk-SK" dirty="0"/>
              <a:t>ošípaných</a:t>
            </a:r>
          </a:p>
          <a:p>
            <a:r>
              <a:rPr lang="sk-SK" dirty="0"/>
              <a:t>kožušinových zvierat</a:t>
            </a:r>
          </a:p>
          <a:p>
            <a:r>
              <a:rPr lang="sk-SK" dirty="0"/>
              <a:t>využitie hlavne na mlieko (vo veľkých mestách) a na mäso (na dedinách), veľa potravín je dovážaných, hlavne z Kazachstanu a Ukrajiny.</a:t>
            </a: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8" y="1387699"/>
            <a:ext cx="3891702" cy="25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6051" y="133309"/>
            <a:ext cx="8610600" cy="1293028"/>
          </a:xfrm>
        </p:spPr>
        <p:txBody>
          <a:bodyPr/>
          <a:lstStyle/>
          <a:p>
            <a:r>
              <a:rPr lang="sk-SK" dirty="0" smtClean="0"/>
              <a:t>Priemysel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5192" y="1519707"/>
            <a:ext cx="5334000" cy="2794716"/>
          </a:xfrm>
        </p:spPr>
        <p:txBody>
          <a:bodyPr>
            <a:normAutofit fontScale="62500" lnSpcReduction="20000"/>
          </a:bodyPr>
          <a:lstStyle/>
          <a:p>
            <a:r>
              <a:rPr lang="sk-SK" dirty="0"/>
              <a:t>Vývoz je hlavným zdrojom </a:t>
            </a:r>
            <a:r>
              <a:rPr lang="sk-SK" dirty="0" err="1"/>
              <a:t>prijímov</a:t>
            </a:r>
            <a:r>
              <a:rPr lang="sk-SK" dirty="0"/>
              <a:t>,</a:t>
            </a:r>
          </a:p>
          <a:p>
            <a:r>
              <a:rPr lang="sk-SK" b="1" dirty="0"/>
              <a:t>najväčší význam má ťažobný </a:t>
            </a:r>
            <a:r>
              <a:rPr lang="sk-SK" b="1" dirty="0" smtClean="0"/>
              <a:t>priemysel:</a:t>
            </a:r>
            <a:endParaRPr lang="sk-SK" dirty="0"/>
          </a:p>
          <a:p>
            <a:r>
              <a:rPr lang="sk-SK" dirty="0"/>
              <a:t>ťažba dreva</a:t>
            </a:r>
          </a:p>
          <a:p>
            <a:r>
              <a:rPr lang="sk-SK" dirty="0"/>
              <a:t>ropy a zemného plynu</a:t>
            </a:r>
          </a:p>
          <a:p>
            <a:r>
              <a:rPr lang="sk-SK" dirty="0"/>
              <a:t>rúd železných kovov</a:t>
            </a:r>
          </a:p>
          <a:p>
            <a:r>
              <a:rPr lang="sk-SK" dirty="0"/>
              <a:t>čierneho a hnedého uhlia</a:t>
            </a:r>
          </a:p>
          <a:p>
            <a:r>
              <a:rPr lang="sk-SK" dirty="0" err="1"/>
              <a:t>chem</a:t>
            </a:r>
            <a:r>
              <a:rPr lang="sk-SK" dirty="0"/>
              <a:t>. surovín</a:t>
            </a:r>
          </a:p>
          <a:p>
            <a:r>
              <a:rPr lang="sk-SK" dirty="0"/>
              <a:t>vzácnych kovov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b="1" dirty="0"/>
              <a:t>Ropa(3.miesto na svete)</a:t>
            </a:r>
            <a:r>
              <a:rPr lang="sk-SK" dirty="0"/>
              <a:t>: západná Sibír, medzi Volgou a Uralom,</a:t>
            </a:r>
          </a:p>
          <a:p>
            <a:r>
              <a:rPr lang="sk-SK" b="1" dirty="0"/>
              <a:t>zemný plyn( 1. miesto na svete): </a:t>
            </a:r>
            <a:r>
              <a:rPr lang="sk-SK" dirty="0"/>
              <a:t>sever Západosibírskej nížiny, na </a:t>
            </a:r>
            <a:r>
              <a:rPr lang="sk-SK" dirty="0" err="1"/>
              <a:t>Jamalskom</a:t>
            </a:r>
            <a:r>
              <a:rPr lang="sk-SK" dirty="0"/>
              <a:t> polostrove,</a:t>
            </a:r>
          </a:p>
          <a:p>
            <a:r>
              <a:rPr lang="sk-SK" b="1" dirty="0"/>
              <a:t>čierne a hnedé uhlie:</a:t>
            </a:r>
            <a:r>
              <a:rPr lang="sk-SK" dirty="0"/>
              <a:t> Novosibirsk, v </a:t>
            </a:r>
            <a:r>
              <a:rPr lang="sk-SK" dirty="0" err="1"/>
              <a:t>Kuzneckej</a:t>
            </a:r>
            <a:r>
              <a:rPr lang="sk-SK" dirty="0"/>
              <a:t> panve (</a:t>
            </a:r>
            <a:r>
              <a:rPr lang="sk-SK" dirty="0" err="1"/>
              <a:t>Kusbas</a:t>
            </a:r>
            <a:r>
              <a:rPr lang="sk-SK" dirty="0"/>
              <a:t>),</a:t>
            </a:r>
          </a:p>
          <a:p>
            <a:r>
              <a:rPr lang="sk-SK" b="1" dirty="0"/>
              <a:t>železná ruda:</a:t>
            </a:r>
            <a:r>
              <a:rPr lang="sk-SK" dirty="0"/>
              <a:t> </a:t>
            </a:r>
            <a:r>
              <a:rPr lang="sk-SK" dirty="0" err="1"/>
              <a:t>Kursk</a:t>
            </a:r>
            <a:r>
              <a:rPr lang="sk-SK" dirty="0"/>
              <a:t>, </a:t>
            </a:r>
            <a:r>
              <a:rPr lang="sk-SK" dirty="0" err="1"/>
              <a:t>Kusbas</a:t>
            </a:r>
            <a:r>
              <a:rPr lang="sk-SK" dirty="0"/>
              <a:t>, Ural,</a:t>
            </a:r>
          </a:p>
          <a:p>
            <a:r>
              <a:rPr lang="sk-SK" b="1" dirty="0"/>
              <a:t>drahé kovy aj diamanty:</a:t>
            </a:r>
            <a:r>
              <a:rPr lang="sk-SK" dirty="0"/>
              <a:t> Sibír, </a:t>
            </a:r>
            <a:r>
              <a:rPr lang="sk-SK" dirty="0" err="1"/>
              <a:t>Jakutsk</a:t>
            </a:r>
            <a:r>
              <a:rPr lang="sk-SK" dirty="0"/>
              <a:t>,</a:t>
            </a:r>
          </a:p>
          <a:p>
            <a:r>
              <a:rPr lang="sk-SK" b="1" dirty="0"/>
              <a:t>azbest a </a:t>
            </a:r>
            <a:r>
              <a:rPr lang="sk-SK" b="1" dirty="0" err="1"/>
              <a:t>apatit</a:t>
            </a:r>
            <a:r>
              <a:rPr lang="sk-SK" dirty="0"/>
              <a:t>: polostrov Kola,</a:t>
            </a:r>
          </a:p>
          <a:p>
            <a:r>
              <a:rPr lang="sk-SK" b="1" dirty="0"/>
              <a:t>nikel</a:t>
            </a:r>
            <a:r>
              <a:rPr lang="sk-SK" dirty="0"/>
              <a:t>: polostrov Kola, </a:t>
            </a:r>
            <a:r>
              <a:rPr lang="sk-SK" dirty="0" err="1"/>
              <a:t>Noriľsk</a:t>
            </a:r>
            <a:r>
              <a:rPr lang="sk-SK" dirty="0"/>
              <a:t>,</a:t>
            </a:r>
          </a:p>
          <a:p>
            <a:r>
              <a:rPr lang="sk-SK" b="1" dirty="0"/>
              <a:t>bauxit</a:t>
            </a:r>
            <a:r>
              <a:rPr lang="sk-SK" dirty="0"/>
              <a:t>: Ural, východný Sibír,</a:t>
            </a:r>
          </a:p>
          <a:p>
            <a:r>
              <a:rPr lang="sk-SK" b="1" dirty="0" err="1"/>
              <a:t>wolfrám</a:t>
            </a:r>
            <a:r>
              <a:rPr lang="sk-SK" dirty="0"/>
              <a:t>: južný Sibír,</a:t>
            </a:r>
          </a:p>
          <a:p>
            <a:r>
              <a:rPr lang="sk-SK" b="1" dirty="0"/>
              <a:t>platina</a:t>
            </a:r>
            <a:r>
              <a:rPr lang="sk-SK" dirty="0"/>
              <a:t>: Sibír, Ural</a:t>
            </a:r>
            <a:r>
              <a:rPr lang="sk-SK" b="1" dirty="0"/>
              <a:t>, </a:t>
            </a:r>
            <a:endParaRPr lang="sk-SK" dirty="0"/>
          </a:p>
          <a:p>
            <a:r>
              <a:rPr lang="sk-SK" b="1" dirty="0"/>
              <a:t>cín:</a:t>
            </a:r>
            <a:r>
              <a:rPr lang="sk-SK" dirty="0"/>
              <a:t> </a:t>
            </a:r>
            <a:r>
              <a:rPr lang="sk-SK" dirty="0" err="1"/>
              <a:t>Zabajkalsko</a:t>
            </a:r>
            <a:r>
              <a:rPr lang="sk-SK" dirty="0"/>
              <a:t>,</a:t>
            </a:r>
          </a:p>
          <a:p>
            <a:r>
              <a:rPr lang="sk-SK" b="1" dirty="0"/>
              <a:t>diamanty</a:t>
            </a:r>
            <a:r>
              <a:rPr lang="sk-SK" dirty="0"/>
              <a:t>: </a:t>
            </a:r>
            <a:r>
              <a:rPr lang="sk-SK" dirty="0" err="1"/>
              <a:t>Jakutsko</a:t>
            </a:r>
            <a:r>
              <a:rPr lang="sk-SK" dirty="0"/>
              <a:t>,</a:t>
            </a:r>
          </a:p>
          <a:p>
            <a:r>
              <a:rPr lang="sk-SK" b="1" dirty="0"/>
              <a:t>meď</a:t>
            </a:r>
            <a:r>
              <a:rPr lang="sk-SK" dirty="0"/>
              <a:t>: Ural.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7" y="4116469"/>
            <a:ext cx="4495936" cy="22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Významné priemyselné odvetvia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506829"/>
            <a:ext cx="5334000" cy="4711856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strojárenský</a:t>
            </a:r>
            <a:r>
              <a:rPr lang="sk-SK" dirty="0"/>
              <a:t> (výroba strojov, dopr. prostriedkov, zbraní)</a:t>
            </a:r>
          </a:p>
          <a:p>
            <a:r>
              <a:rPr lang="sk-SK" b="1" dirty="0"/>
              <a:t>hutnícky</a:t>
            </a:r>
            <a:r>
              <a:rPr lang="sk-SK" dirty="0"/>
              <a:t> (hutníctvo železa, hliníka, farebných kovov, výroba ocele - Ural, </a:t>
            </a:r>
            <a:r>
              <a:rPr lang="sk-SK" dirty="0" err="1"/>
              <a:t>Kusbas</a:t>
            </a:r>
            <a:r>
              <a:rPr lang="sk-SK" dirty="0"/>
              <a:t>)</a:t>
            </a:r>
          </a:p>
          <a:p>
            <a:r>
              <a:rPr lang="sk-SK" b="1" dirty="0"/>
              <a:t>chemický</a:t>
            </a:r>
            <a:r>
              <a:rPr lang="sk-SK" dirty="0"/>
              <a:t> (výroba priemyselných hnojív, vlákien, pohonných hmôt a i.)</a:t>
            </a:r>
          </a:p>
          <a:p>
            <a:r>
              <a:rPr lang="sk-SK" b="1" dirty="0"/>
              <a:t>drevársky</a:t>
            </a:r>
            <a:r>
              <a:rPr lang="sk-SK" dirty="0"/>
              <a:t> (drevovýroba), stavebný (výroba stavebnín)</a:t>
            </a:r>
          </a:p>
          <a:p>
            <a:r>
              <a:rPr lang="sk-SK" b="1" dirty="0"/>
              <a:t>textilný</a:t>
            </a:r>
            <a:r>
              <a:rPr lang="sk-SK" dirty="0"/>
              <a:t> (Moskva, hlavne v eur. časti), energetický, papierenský, kozmický (kozmická technika)</a:t>
            </a:r>
          </a:p>
          <a:p>
            <a:r>
              <a:rPr lang="sk-SK" b="1" dirty="0"/>
              <a:t>zdrojom elektrickej energie sú hlavne tepelné</a:t>
            </a:r>
            <a:r>
              <a:rPr lang="sk-SK" dirty="0"/>
              <a:t> (70%- </a:t>
            </a:r>
            <a:r>
              <a:rPr lang="sk-SK" dirty="0" err="1"/>
              <a:t>Angarská</a:t>
            </a:r>
            <a:r>
              <a:rPr lang="sk-SK" dirty="0"/>
              <a:t> plošina)</a:t>
            </a:r>
          </a:p>
          <a:p>
            <a:r>
              <a:rPr lang="sk-SK" b="1" dirty="0"/>
              <a:t>vodné elektrárne</a:t>
            </a:r>
            <a:endParaRPr lang="sk-SK" dirty="0"/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47" y="2726956"/>
            <a:ext cx="4219731" cy="2630655"/>
          </a:xfrm>
        </p:spPr>
      </p:pic>
    </p:spTree>
    <p:extLst>
      <p:ext uri="{BB962C8B-B14F-4D97-AF65-F5344CB8AC3E}">
        <p14:creationId xmlns:p14="http://schemas.microsoft.com/office/powerpoint/2010/main" val="12596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9451" y="777251"/>
            <a:ext cx="8610600" cy="1293028"/>
          </a:xfrm>
        </p:spPr>
        <p:txBody>
          <a:bodyPr/>
          <a:lstStyle/>
          <a:p>
            <a:r>
              <a:rPr lang="sk-SK" dirty="0" smtClean="0"/>
              <a:t>Sobor </a:t>
            </a:r>
            <a:r>
              <a:rPr lang="sk-SK" dirty="0" err="1" smtClean="0"/>
              <a:t>pokrovu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Nachádza sa v Moskve</a:t>
            </a:r>
          </a:p>
          <a:p>
            <a:r>
              <a:rPr lang="sk-SK" dirty="0" smtClean="0"/>
              <a:t>Chrám symbolizuje spojenie Ruska s Európou a Áziou</a:t>
            </a:r>
          </a:p>
          <a:p>
            <a:r>
              <a:rPr lang="sk-SK" dirty="0" smtClean="0"/>
              <a:t>Viacej známy ako Chrám </a:t>
            </a:r>
            <a:r>
              <a:rPr lang="sk-SK" dirty="0" err="1" smtClean="0"/>
              <a:t>Vasilija</a:t>
            </a:r>
            <a:r>
              <a:rPr lang="sk-SK" dirty="0" smtClean="0"/>
              <a:t> Blaženého</a:t>
            </a:r>
          </a:p>
          <a:p>
            <a:r>
              <a:rPr lang="sk-SK" dirty="0" smtClean="0"/>
              <a:t>Bol postavený v rokoch 1555-1561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36" y="4206622"/>
            <a:ext cx="4223964" cy="23711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19" y="2070279"/>
            <a:ext cx="30388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9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sk-SK" dirty="0" smtClean="0"/>
              <a:t>Červené námestie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3183" y="1068946"/>
            <a:ext cx="11313017" cy="5149740"/>
          </a:xfrm>
        </p:spPr>
        <p:txBody>
          <a:bodyPr/>
          <a:lstStyle/>
          <a:p>
            <a:r>
              <a:rPr lang="sk-SK" dirty="0"/>
              <a:t>Námestie oddeľuje Kremeľ, bývalú kráľovskú pevnosť a dnešné sídlo ruského prezidenta od moskovskej obchodníckej štvrti, známej ako </a:t>
            </a:r>
            <a:r>
              <a:rPr lang="sk-SK" dirty="0" err="1"/>
              <a:t>Kitajgorod</a:t>
            </a:r>
            <a:r>
              <a:rPr lang="sk-SK" dirty="0" smtClean="0"/>
              <a:t>.</a:t>
            </a:r>
          </a:p>
          <a:p>
            <a:r>
              <a:rPr lang="sk-SK" dirty="0"/>
              <a:t>Každá z budov na ňom je svojim spôsobom legendou. Jednou z nich je </a:t>
            </a:r>
            <a:r>
              <a:rPr lang="sk-SK" dirty="0">
                <a:hlinkClick r:id="rId2" tooltip="Mauzóleum Vladimíra Iľjiča Lenina"/>
              </a:rPr>
              <a:t>Mauzóleum Vladimíra Iľjiča Lenina</a:t>
            </a:r>
            <a:r>
              <a:rPr lang="sk-SK" dirty="0"/>
              <a:t>, kde je uložené </a:t>
            </a:r>
            <a:r>
              <a:rPr lang="sk-SK" dirty="0">
                <a:hlinkClick r:id="rId3" tooltip="Balzamovanie (stránka neexistuje)"/>
              </a:rPr>
              <a:t>zabalzamované</a:t>
            </a:r>
            <a:r>
              <a:rPr lang="sk-SK" dirty="0"/>
              <a:t> telo zakladateľa </a:t>
            </a:r>
            <a:r>
              <a:rPr lang="sk-SK" dirty="0">
                <a:hlinkClick r:id="rId4" tooltip="Sovietsky zväz"/>
              </a:rPr>
              <a:t>Sovietskeho zväzu</a:t>
            </a:r>
            <a:r>
              <a:rPr lang="sk-SK" dirty="0"/>
              <a:t> </a:t>
            </a:r>
            <a:r>
              <a:rPr lang="sk-SK" dirty="0">
                <a:hlinkClick r:id="rId5" tooltip="Vladimír Iľjič Lenin"/>
              </a:rPr>
              <a:t>Vladimíra Iľjiča Lenina</a:t>
            </a:r>
            <a:r>
              <a:rPr lang="sk-SK" dirty="0"/>
              <a:t>. Neďaleko sa nachádza už spomínaný </a:t>
            </a:r>
            <a:r>
              <a:rPr lang="sk-SK" dirty="0">
                <a:hlinkClick r:id="rId6" tooltip="Chrám Vasilija Blaženého"/>
              </a:rPr>
              <a:t>Chrám </a:t>
            </a:r>
            <a:r>
              <a:rPr lang="sk-SK" dirty="0" err="1">
                <a:hlinkClick r:id="rId6" tooltip="Chrám Vasilija Blaženého"/>
              </a:rPr>
              <a:t>Vasilija</a:t>
            </a:r>
            <a:r>
              <a:rPr lang="sk-SK" dirty="0">
                <a:hlinkClick r:id="rId6" tooltip="Chrám Vasilija Blaženého"/>
              </a:rPr>
              <a:t> Blaženého</a:t>
            </a:r>
            <a:r>
              <a:rPr lang="sk-SK" dirty="0"/>
              <a:t> (pred ním je umiestnený </a:t>
            </a:r>
            <a:r>
              <a:rPr lang="sk-SK" dirty="0">
                <a:hlinkClick r:id="rId7" tooltip="Pamätník Mininovi a Požarskému"/>
              </a:rPr>
              <a:t>pamätník </a:t>
            </a:r>
            <a:r>
              <a:rPr lang="sk-SK" dirty="0" err="1">
                <a:hlinkClick r:id="rId7" tooltip="Pamätník Mininovi a Požarskému"/>
              </a:rPr>
              <a:t>Mininovi</a:t>
            </a:r>
            <a:r>
              <a:rPr lang="sk-SK" dirty="0">
                <a:hlinkClick r:id="rId7" tooltip="Pamätník Mininovi a Požarskému"/>
              </a:rPr>
              <a:t> a </a:t>
            </a:r>
            <a:r>
              <a:rPr lang="sk-SK" dirty="0" err="1">
                <a:hlinkClick r:id="rId7" tooltip="Pamätník Mininovi a Požarskému"/>
              </a:rPr>
              <a:t>Požarskému</a:t>
            </a:r>
            <a:r>
              <a:rPr lang="sk-SK" dirty="0"/>
              <a:t>, ktorý kedysi stál uprostred námestia) a paláce a katedrály </a:t>
            </a:r>
            <a:r>
              <a:rPr lang="sk-SK" dirty="0">
                <a:hlinkClick r:id="rId8" tooltip="Kremeľ (Moskva)"/>
              </a:rPr>
              <a:t>Kremľa</a:t>
            </a:r>
            <a:r>
              <a:rPr lang="sk-SK" dirty="0"/>
              <a:t>. Na východnej strane námestia sa nachádza </a:t>
            </a:r>
            <a:r>
              <a:rPr lang="sk-SK" dirty="0">
                <a:hlinkClick r:id="rId9" tooltip="GUM"/>
              </a:rPr>
              <a:t>obchodný dom GUM</a:t>
            </a:r>
            <a:r>
              <a:rPr lang="sk-SK" dirty="0"/>
              <a:t> a vedľa neho je obnovený </a:t>
            </a:r>
            <a:r>
              <a:rPr lang="sk-SK" dirty="0">
                <a:hlinkClick r:id="rId10" tooltip="Chrám Ikony Matky Božej Kazanskej"/>
              </a:rPr>
              <a:t>Chrám Ikony Matky Božej Kazanskej</a:t>
            </a:r>
            <a:r>
              <a:rPr lang="sk-SK" dirty="0"/>
              <a:t>. Na severnej strane námestia je </a:t>
            </a:r>
            <a:r>
              <a:rPr lang="sk-SK" dirty="0">
                <a:hlinkClick r:id="rId11" tooltip="Štátne historické múzeum (stránka neexistuje)"/>
              </a:rPr>
              <a:t>Štátne historické múzeum</a:t>
            </a:r>
            <a:r>
              <a:rPr lang="sk-SK" dirty="0" smtClean="0"/>
              <a:t>.</a:t>
            </a:r>
          </a:p>
          <a:p>
            <a:r>
              <a:rPr lang="sk-SK" dirty="0"/>
              <a:t>Traduje sa historka, podľa ktorej Lazar </a:t>
            </a:r>
            <a:r>
              <a:rPr lang="sk-SK" dirty="0" err="1"/>
              <a:t>Kaganovič</a:t>
            </a:r>
            <a:r>
              <a:rPr lang="sk-SK" dirty="0"/>
              <a:t>, Stalinov spolupracovník, zodpovedný za plán rekonštrukcie Moskvy, priniesol Stalinovi maketu námestia a snažil sa mu vysvetliť ako katedrála zavadzia pri premávke a prehliadkach. Keď ju </a:t>
            </a:r>
            <a:r>
              <a:rPr lang="sk-SK" dirty="0" err="1"/>
              <a:t>Kaganovič</a:t>
            </a:r>
            <a:r>
              <a:rPr lang="sk-SK" dirty="0"/>
              <a:t> vyrval z makety námestia, Stalin sa iba pozrel a vyslovil jeden zo svojich slávnych výrokov: Lazar! Daj ju späť!</a:t>
            </a:r>
          </a:p>
        </p:txBody>
      </p:sp>
    </p:spTree>
    <p:extLst>
      <p:ext uri="{BB962C8B-B14F-4D97-AF65-F5344CB8AC3E}">
        <p14:creationId xmlns:p14="http://schemas.microsoft.com/office/powerpoint/2010/main" val="414056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208</TotalTime>
  <Words>247</Words>
  <Application>Microsoft Office PowerPoint</Application>
  <PresentationFormat>Širokouhlá</PresentationFormat>
  <Paragraphs>110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Výpary</vt:lpstr>
      <vt:lpstr>Rusko</vt:lpstr>
      <vt:lpstr>Rusko</vt:lpstr>
      <vt:lpstr>Dejiny</vt:lpstr>
      <vt:lpstr>obyvateľstvo</vt:lpstr>
      <vt:lpstr> poľnohospodárstvo</vt:lpstr>
      <vt:lpstr>Priemysel</vt:lpstr>
      <vt:lpstr>Významné priemyselné odvetvia</vt:lpstr>
      <vt:lpstr>Sobor pokrovu</vt:lpstr>
      <vt:lpstr>Červené námestie</vt:lpstr>
      <vt:lpstr>Prezentácia programu PowerPoint</vt:lpstr>
      <vt:lpstr>      moskovský kremeľ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</dc:title>
  <dc:creator>Veronika</dc:creator>
  <cp:lastModifiedBy>Veronika</cp:lastModifiedBy>
  <cp:revision>14</cp:revision>
  <dcterms:created xsi:type="dcterms:W3CDTF">2020-11-17T11:33:08Z</dcterms:created>
  <dcterms:modified xsi:type="dcterms:W3CDTF">2020-11-17T15:01:17Z</dcterms:modified>
</cp:coreProperties>
</file>