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99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69" d="100"/>
          <a:sy n="69" d="100"/>
        </p:scale>
        <p:origin x="-560" y="-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F2C7B40-D663-4C14-AA0E-A7D4053409D3}"/>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xmlns="" id="{414DCB00-0049-46BF-9EA9-F25D82F5A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xmlns="" id="{9DAEBA1D-B3CD-4C58-93A9-9DC9E157A411}"/>
              </a:ext>
            </a:extLst>
          </p:cNvPr>
          <p:cNvSpPr>
            <a:spLocks noGrp="1"/>
          </p:cNvSpPr>
          <p:nvPr>
            <p:ph type="dt" sz="half" idx="10"/>
          </p:nvPr>
        </p:nvSpPr>
        <p:spPr/>
        <p:txBody>
          <a:bodyPr/>
          <a:lstStyle/>
          <a:p>
            <a:fld id="{FA8812F1-7A10-4996-909C-2F423A1CABA3}" type="datetimeFigureOut">
              <a:rPr lang="sk-SK" smtClean="0"/>
              <a:pPr/>
              <a:t>23. 4. 2021</a:t>
            </a:fld>
            <a:endParaRPr lang="sk-SK"/>
          </a:p>
        </p:txBody>
      </p:sp>
      <p:sp>
        <p:nvSpPr>
          <p:cNvPr id="5" name="Zástupný objekt pre pätu 4">
            <a:extLst>
              <a:ext uri="{FF2B5EF4-FFF2-40B4-BE49-F238E27FC236}">
                <a16:creationId xmlns:a16="http://schemas.microsoft.com/office/drawing/2014/main" xmlns="" id="{711B25B5-D968-494C-9775-58A95D1FDAD5}"/>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xmlns="" id="{7206EDC6-6EBA-4768-8D7E-3BCC9F3C615F}"/>
              </a:ext>
            </a:extLst>
          </p:cNvPr>
          <p:cNvSpPr>
            <a:spLocks noGrp="1"/>
          </p:cNvSpPr>
          <p:nvPr>
            <p:ph type="sldNum" sz="quarter" idx="12"/>
          </p:nvPr>
        </p:nvSpPr>
        <p:spPr/>
        <p:txBody>
          <a:bodyPr/>
          <a:lstStyle/>
          <a:p>
            <a:fld id="{1E93388B-774E-4B48-9894-E421ABA1DD3F}" type="slidenum">
              <a:rPr lang="sk-SK" smtClean="0"/>
              <a:pPr/>
              <a:t>‹#›</a:t>
            </a:fld>
            <a:endParaRPr lang="sk-SK"/>
          </a:p>
        </p:txBody>
      </p:sp>
    </p:spTree>
    <p:extLst>
      <p:ext uri="{BB962C8B-B14F-4D97-AF65-F5344CB8AC3E}">
        <p14:creationId xmlns:p14="http://schemas.microsoft.com/office/powerpoint/2010/main" xmlns="" val="78438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0D0967B-8BEA-4A12-BC23-61BFCB033FEE}"/>
              </a:ext>
            </a:extLst>
          </p:cNvPr>
          <p:cNvSpPr>
            <a:spLocks noGrp="1"/>
          </p:cNvSpPr>
          <p:nvPr>
            <p:ph type="title"/>
          </p:nvPr>
        </p:nvSpPr>
        <p:spPr/>
        <p:txBody>
          <a:bodyPr/>
          <a:lstStyle/>
          <a:p>
            <a:r>
              <a:rPr lang="sk-SK"/>
              <a:t>Kliknutím upravte štýl predlohy nadpisu</a:t>
            </a:r>
          </a:p>
        </p:txBody>
      </p:sp>
      <p:sp>
        <p:nvSpPr>
          <p:cNvPr id="3" name="Zástupný zvislý text 2">
            <a:extLst>
              <a:ext uri="{FF2B5EF4-FFF2-40B4-BE49-F238E27FC236}">
                <a16:creationId xmlns:a16="http://schemas.microsoft.com/office/drawing/2014/main" xmlns="" id="{14EC5854-7151-486E-8C2B-89ABD92FBF82}"/>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xmlns="" id="{B5D06536-EAFF-4C50-B607-96D40C4F4EFC}"/>
              </a:ext>
            </a:extLst>
          </p:cNvPr>
          <p:cNvSpPr>
            <a:spLocks noGrp="1"/>
          </p:cNvSpPr>
          <p:nvPr>
            <p:ph type="dt" sz="half" idx="10"/>
          </p:nvPr>
        </p:nvSpPr>
        <p:spPr/>
        <p:txBody>
          <a:bodyPr/>
          <a:lstStyle/>
          <a:p>
            <a:fld id="{FA8812F1-7A10-4996-909C-2F423A1CABA3}" type="datetimeFigureOut">
              <a:rPr lang="sk-SK" smtClean="0"/>
              <a:pPr/>
              <a:t>23. 4. 2021</a:t>
            </a:fld>
            <a:endParaRPr lang="sk-SK"/>
          </a:p>
        </p:txBody>
      </p:sp>
      <p:sp>
        <p:nvSpPr>
          <p:cNvPr id="5" name="Zástupný objekt pre pätu 4">
            <a:extLst>
              <a:ext uri="{FF2B5EF4-FFF2-40B4-BE49-F238E27FC236}">
                <a16:creationId xmlns:a16="http://schemas.microsoft.com/office/drawing/2014/main" xmlns="" id="{5A309FD4-518E-4A29-86B3-814336370C38}"/>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xmlns="" id="{786440F4-EDF3-4655-BF8C-910C7EA97833}"/>
              </a:ext>
            </a:extLst>
          </p:cNvPr>
          <p:cNvSpPr>
            <a:spLocks noGrp="1"/>
          </p:cNvSpPr>
          <p:nvPr>
            <p:ph type="sldNum" sz="quarter" idx="12"/>
          </p:nvPr>
        </p:nvSpPr>
        <p:spPr/>
        <p:txBody>
          <a:bodyPr/>
          <a:lstStyle/>
          <a:p>
            <a:fld id="{1E93388B-774E-4B48-9894-E421ABA1DD3F}" type="slidenum">
              <a:rPr lang="sk-SK" smtClean="0"/>
              <a:pPr/>
              <a:t>‹#›</a:t>
            </a:fld>
            <a:endParaRPr lang="sk-SK"/>
          </a:p>
        </p:txBody>
      </p:sp>
    </p:spTree>
    <p:extLst>
      <p:ext uri="{BB962C8B-B14F-4D97-AF65-F5344CB8AC3E}">
        <p14:creationId xmlns:p14="http://schemas.microsoft.com/office/powerpoint/2010/main" xmlns="" val="3357231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xmlns="" id="{2F86C73B-A2ED-43FD-84BA-35CCF68B315E}"/>
              </a:ext>
            </a:extLst>
          </p:cNvPr>
          <p:cNvSpPr>
            <a:spLocks noGrp="1"/>
          </p:cNvSpPr>
          <p:nvPr>
            <p:ph type="title" orient="vert"/>
          </p:nvPr>
        </p:nvSpPr>
        <p:spPr>
          <a:xfrm>
            <a:off x="8724900" y="365125"/>
            <a:ext cx="2628900" cy="5811838"/>
          </a:xfrm>
        </p:spPr>
        <p:txBody>
          <a:bodyPr vert="eaVert"/>
          <a:lstStyle/>
          <a:p>
            <a:r>
              <a:rPr lang="sk-SK"/>
              <a:t>Kliknutím upravte štýl predlohy nadpisu</a:t>
            </a:r>
          </a:p>
        </p:txBody>
      </p:sp>
      <p:sp>
        <p:nvSpPr>
          <p:cNvPr id="3" name="Zástupný zvislý text 2">
            <a:extLst>
              <a:ext uri="{FF2B5EF4-FFF2-40B4-BE49-F238E27FC236}">
                <a16:creationId xmlns:a16="http://schemas.microsoft.com/office/drawing/2014/main" xmlns="" id="{B13B0819-6BE2-4B25-AD1E-66B0D5515FBF}"/>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xmlns="" id="{12C1D4AC-4EC2-46F0-A01C-28653CDBB874}"/>
              </a:ext>
            </a:extLst>
          </p:cNvPr>
          <p:cNvSpPr>
            <a:spLocks noGrp="1"/>
          </p:cNvSpPr>
          <p:nvPr>
            <p:ph type="dt" sz="half" idx="10"/>
          </p:nvPr>
        </p:nvSpPr>
        <p:spPr/>
        <p:txBody>
          <a:bodyPr/>
          <a:lstStyle/>
          <a:p>
            <a:fld id="{FA8812F1-7A10-4996-909C-2F423A1CABA3}" type="datetimeFigureOut">
              <a:rPr lang="sk-SK" smtClean="0"/>
              <a:pPr/>
              <a:t>23. 4. 2021</a:t>
            </a:fld>
            <a:endParaRPr lang="sk-SK"/>
          </a:p>
        </p:txBody>
      </p:sp>
      <p:sp>
        <p:nvSpPr>
          <p:cNvPr id="5" name="Zástupný objekt pre pätu 4">
            <a:extLst>
              <a:ext uri="{FF2B5EF4-FFF2-40B4-BE49-F238E27FC236}">
                <a16:creationId xmlns:a16="http://schemas.microsoft.com/office/drawing/2014/main" xmlns="" id="{1E5D09D7-8990-4255-9781-AAA5B89983C9}"/>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xmlns="" id="{0F9B41E4-0005-4730-A901-17B509B4CB04}"/>
              </a:ext>
            </a:extLst>
          </p:cNvPr>
          <p:cNvSpPr>
            <a:spLocks noGrp="1"/>
          </p:cNvSpPr>
          <p:nvPr>
            <p:ph type="sldNum" sz="quarter" idx="12"/>
          </p:nvPr>
        </p:nvSpPr>
        <p:spPr/>
        <p:txBody>
          <a:bodyPr/>
          <a:lstStyle/>
          <a:p>
            <a:fld id="{1E93388B-774E-4B48-9894-E421ABA1DD3F}" type="slidenum">
              <a:rPr lang="sk-SK" smtClean="0"/>
              <a:pPr/>
              <a:t>‹#›</a:t>
            </a:fld>
            <a:endParaRPr lang="sk-SK"/>
          </a:p>
        </p:txBody>
      </p:sp>
    </p:spTree>
    <p:extLst>
      <p:ext uri="{BB962C8B-B14F-4D97-AF65-F5344CB8AC3E}">
        <p14:creationId xmlns:p14="http://schemas.microsoft.com/office/powerpoint/2010/main" xmlns="" val="259576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4E31AAC-BF9C-4AC1-89D3-4FC15C6061DC}"/>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xmlns="" id="{47CD12F7-10B1-4361-B166-CD286960DCF2}"/>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xmlns="" id="{85352B02-C3E2-4548-81DA-613627E0775A}"/>
              </a:ext>
            </a:extLst>
          </p:cNvPr>
          <p:cNvSpPr>
            <a:spLocks noGrp="1"/>
          </p:cNvSpPr>
          <p:nvPr>
            <p:ph type="dt" sz="half" idx="10"/>
          </p:nvPr>
        </p:nvSpPr>
        <p:spPr/>
        <p:txBody>
          <a:bodyPr/>
          <a:lstStyle/>
          <a:p>
            <a:fld id="{FA8812F1-7A10-4996-909C-2F423A1CABA3}" type="datetimeFigureOut">
              <a:rPr lang="sk-SK" smtClean="0"/>
              <a:pPr/>
              <a:t>23. 4. 2021</a:t>
            </a:fld>
            <a:endParaRPr lang="sk-SK"/>
          </a:p>
        </p:txBody>
      </p:sp>
      <p:sp>
        <p:nvSpPr>
          <p:cNvPr id="5" name="Zástupný objekt pre pätu 4">
            <a:extLst>
              <a:ext uri="{FF2B5EF4-FFF2-40B4-BE49-F238E27FC236}">
                <a16:creationId xmlns:a16="http://schemas.microsoft.com/office/drawing/2014/main" xmlns="" id="{485C2B3E-A87B-462A-B8DA-FF27BBFC66C2}"/>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xmlns="" id="{FBF21CB1-964A-4C6A-BBC7-87E6A9FD4115}"/>
              </a:ext>
            </a:extLst>
          </p:cNvPr>
          <p:cNvSpPr>
            <a:spLocks noGrp="1"/>
          </p:cNvSpPr>
          <p:nvPr>
            <p:ph type="sldNum" sz="quarter" idx="12"/>
          </p:nvPr>
        </p:nvSpPr>
        <p:spPr/>
        <p:txBody>
          <a:bodyPr/>
          <a:lstStyle/>
          <a:p>
            <a:fld id="{1E93388B-774E-4B48-9894-E421ABA1DD3F}" type="slidenum">
              <a:rPr lang="sk-SK" smtClean="0"/>
              <a:pPr/>
              <a:t>‹#›</a:t>
            </a:fld>
            <a:endParaRPr lang="sk-SK"/>
          </a:p>
        </p:txBody>
      </p:sp>
    </p:spTree>
    <p:extLst>
      <p:ext uri="{BB962C8B-B14F-4D97-AF65-F5344CB8AC3E}">
        <p14:creationId xmlns:p14="http://schemas.microsoft.com/office/powerpoint/2010/main" xmlns="" val="76797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8633BED-FBD8-4576-BDF9-85510F911AC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p>
        </p:txBody>
      </p:sp>
      <p:sp>
        <p:nvSpPr>
          <p:cNvPr id="3" name="Zástupný text 2">
            <a:extLst>
              <a:ext uri="{FF2B5EF4-FFF2-40B4-BE49-F238E27FC236}">
                <a16:creationId xmlns:a16="http://schemas.microsoft.com/office/drawing/2014/main" xmlns="" id="{3562A102-74CE-42B2-BC2E-4BA0580C7A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xmlns="" id="{2EFAAADC-2112-4B07-9C3B-CBBA246FA7BB}"/>
              </a:ext>
            </a:extLst>
          </p:cNvPr>
          <p:cNvSpPr>
            <a:spLocks noGrp="1"/>
          </p:cNvSpPr>
          <p:nvPr>
            <p:ph type="dt" sz="half" idx="10"/>
          </p:nvPr>
        </p:nvSpPr>
        <p:spPr/>
        <p:txBody>
          <a:bodyPr/>
          <a:lstStyle/>
          <a:p>
            <a:fld id="{FA8812F1-7A10-4996-909C-2F423A1CABA3}" type="datetimeFigureOut">
              <a:rPr lang="sk-SK" smtClean="0"/>
              <a:pPr/>
              <a:t>23. 4. 2021</a:t>
            </a:fld>
            <a:endParaRPr lang="sk-SK"/>
          </a:p>
        </p:txBody>
      </p:sp>
      <p:sp>
        <p:nvSpPr>
          <p:cNvPr id="5" name="Zástupný objekt pre pätu 4">
            <a:extLst>
              <a:ext uri="{FF2B5EF4-FFF2-40B4-BE49-F238E27FC236}">
                <a16:creationId xmlns:a16="http://schemas.microsoft.com/office/drawing/2014/main" xmlns="" id="{079938D5-A7DC-40EE-AA47-2F436AC5B019}"/>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xmlns="" id="{DDEDFEFF-CA8B-415A-BB48-C2820A9B49EF}"/>
              </a:ext>
            </a:extLst>
          </p:cNvPr>
          <p:cNvSpPr>
            <a:spLocks noGrp="1"/>
          </p:cNvSpPr>
          <p:nvPr>
            <p:ph type="sldNum" sz="quarter" idx="12"/>
          </p:nvPr>
        </p:nvSpPr>
        <p:spPr/>
        <p:txBody>
          <a:bodyPr/>
          <a:lstStyle/>
          <a:p>
            <a:fld id="{1E93388B-774E-4B48-9894-E421ABA1DD3F}" type="slidenum">
              <a:rPr lang="sk-SK" smtClean="0"/>
              <a:pPr/>
              <a:t>‹#›</a:t>
            </a:fld>
            <a:endParaRPr lang="sk-SK"/>
          </a:p>
        </p:txBody>
      </p:sp>
    </p:spTree>
    <p:extLst>
      <p:ext uri="{BB962C8B-B14F-4D97-AF65-F5344CB8AC3E}">
        <p14:creationId xmlns:p14="http://schemas.microsoft.com/office/powerpoint/2010/main" xmlns="" val="2869915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CC2202F-E217-46E1-A029-868AD814D88E}"/>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xmlns="" id="{96DA95F1-56F4-40B9-941D-A20B0FCD6716}"/>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xmlns="" id="{9D67F84F-C4C6-42A4-90BF-501F29B9A820}"/>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xmlns="" id="{AC3BAA8B-1143-47FB-847F-277755800A56}"/>
              </a:ext>
            </a:extLst>
          </p:cNvPr>
          <p:cNvSpPr>
            <a:spLocks noGrp="1"/>
          </p:cNvSpPr>
          <p:nvPr>
            <p:ph type="dt" sz="half" idx="10"/>
          </p:nvPr>
        </p:nvSpPr>
        <p:spPr/>
        <p:txBody>
          <a:bodyPr/>
          <a:lstStyle/>
          <a:p>
            <a:fld id="{FA8812F1-7A10-4996-909C-2F423A1CABA3}" type="datetimeFigureOut">
              <a:rPr lang="sk-SK" smtClean="0"/>
              <a:pPr/>
              <a:t>23. 4. 2021</a:t>
            </a:fld>
            <a:endParaRPr lang="sk-SK"/>
          </a:p>
        </p:txBody>
      </p:sp>
      <p:sp>
        <p:nvSpPr>
          <p:cNvPr id="6" name="Zástupný objekt pre pätu 5">
            <a:extLst>
              <a:ext uri="{FF2B5EF4-FFF2-40B4-BE49-F238E27FC236}">
                <a16:creationId xmlns:a16="http://schemas.microsoft.com/office/drawing/2014/main" xmlns="" id="{E7A772C9-57B6-4F97-B5E2-CA9CE3C3A7C0}"/>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xmlns="" id="{39916561-BB04-4041-B54F-741C202FFA02}"/>
              </a:ext>
            </a:extLst>
          </p:cNvPr>
          <p:cNvSpPr>
            <a:spLocks noGrp="1"/>
          </p:cNvSpPr>
          <p:nvPr>
            <p:ph type="sldNum" sz="quarter" idx="12"/>
          </p:nvPr>
        </p:nvSpPr>
        <p:spPr/>
        <p:txBody>
          <a:bodyPr/>
          <a:lstStyle/>
          <a:p>
            <a:fld id="{1E93388B-774E-4B48-9894-E421ABA1DD3F}" type="slidenum">
              <a:rPr lang="sk-SK" smtClean="0"/>
              <a:pPr/>
              <a:t>‹#›</a:t>
            </a:fld>
            <a:endParaRPr lang="sk-SK"/>
          </a:p>
        </p:txBody>
      </p:sp>
    </p:spTree>
    <p:extLst>
      <p:ext uri="{BB962C8B-B14F-4D97-AF65-F5344CB8AC3E}">
        <p14:creationId xmlns:p14="http://schemas.microsoft.com/office/powerpoint/2010/main" xmlns="" val="107645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80B24C3-BA57-41F8-A0A4-0D9F654D6EE9}"/>
              </a:ext>
            </a:extLst>
          </p:cNvPr>
          <p:cNvSpPr>
            <a:spLocks noGrp="1"/>
          </p:cNvSpPr>
          <p:nvPr>
            <p:ph type="title"/>
          </p:nvPr>
        </p:nvSpPr>
        <p:spPr>
          <a:xfrm>
            <a:off x="839788" y="365125"/>
            <a:ext cx="10515600" cy="1325563"/>
          </a:xfrm>
        </p:spPr>
        <p:txBody>
          <a:bodyPr/>
          <a:lstStyle/>
          <a:p>
            <a:r>
              <a:rPr lang="sk-SK"/>
              <a:t>Kliknutím upravte štýl predlohy nadpisu</a:t>
            </a:r>
          </a:p>
        </p:txBody>
      </p:sp>
      <p:sp>
        <p:nvSpPr>
          <p:cNvPr id="3" name="Zástupný text 2">
            <a:extLst>
              <a:ext uri="{FF2B5EF4-FFF2-40B4-BE49-F238E27FC236}">
                <a16:creationId xmlns:a16="http://schemas.microsoft.com/office/drawing/2014/main" xmlns="" id="{A7141895-A32C-43C0-9DEF-840D3AA5B7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xmlns="" id="{0171CA0B-C883-461D-9FCD-0842365469D1}"/>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text 4">
            <a:extLst>
              <a:ext uri="{FF2B5EF4-FFF2-40B4-BE49-F238E27FC236}">
                <a16:creationId xmlns:a16="http://schemas.microsoft.com/office/drawing/2014/main" xmlns="" id="{1EC7EA3D-9873-4260-A5DC-B4D2FE9977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xmlns="" id="{2EBE80E9-B84E-4E58-9A84-096B6AE00D66}"/>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xmlns="" id="{97CCB350-6AE6-4590-90A2-60B1D1A627EC}"/>
              </a:ext>
            </a:extLst>
          </p:cNvPr>
          <p:cNvSpPr>
            <a:spLocks noGrp="1"/>
          </p:cNvSpPr>
          <p:nvPr>
            <p:ph type="dt" sz="half" idx="10"/>
          </p:nvPr>
        </p:nvSpPr>
        <p:spPr/>
        <p:txBody>
          <a:bodyPr/>
          <a:lstStyle/>
          <a:p>
            <a:fld id="{FA8812F1-7A10-4996-909C-2F423A1CABA3}" type="datetimeFigureOut">
              <a:rPr lang="sk-SK" smtClean="0"/>
              <a:pPr/>
              <a:t>23. 4. 2021</a:t>
            </a:fld>
            <a:endParaRPr lang="sk-SK"/>
          </a:p>
        </p:txBody>
      </p:sp>
      <p:sp>
        <p:nvSpPr>
          <p:cNvPr id="8" name="Zástupný objekt pre pätu 7">
            <a:extLst>
              <a:ext uri="{FF2B5EF4-FFF2-40B4-BE49-F238E27FC236}">
                <a16:creationId xmlns:a16="http://schemas.microsoft.com/office/drawing/2014/main" xmlns="" id="{A832FF19-9D35-4D9E-B804-F68D66E5515E}"/>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a16="http://schemas.microsoft.com/office/drawing/2014/main" xmlns="" id="{996998AD-B29B-419A-84D0-36679B6C4C82}"/>
              </a:ext>
            </a:extLst>
          </p:cNvPr>
          <p:cNvSpPr>
            <a:spLocks noGrp="1"/>
          </p:cNvSpPr>
          <p:nvPr>
            <p:ph type="sldNum" sz="quarter" idx="12"/>
          </p:nvPr>
        </p:nvSpPr>
        <p:spPr/>
        <p:txBody>
          <a:bodyPr/>
          <a:lstStyle/>
          <a:p>
            <a:fld id="{1E93388B-774E-4B48-9894-E421ABA1DD3F}" type="slidenum">
              <a:rPr lang="sk-SK" smtClean="0"/>
              <a:pPr/>
              <a:t>‹#›</a:t>
            </a:fld>
            <a:endParaRPr lang="sk-SK"/>
          </a:p>
        </p:txBody>
      </p:sp>
    </p:spTree>
    <p:extLst>
      <p:ext uri="{BB962C8B-B14F-4D97-AF65-F5344CB8AC3E}">
        <p14:creationId xmlns:p14="http://schemas.microsoft.com/office/powerpoint/2010/main" xmlns="" val="354770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DC63A0D-95DC-4AB3-ADB0-429789037741}"/>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xmlns="" id="{B82132BD-63D4-4C12-BD43-683A5FBEFEE5}"/>
              </a:ext>
            </a:extLst>
          </p:cNvPr>
          <p:cNvSpPr>
            <a:spLocks noGrp="1"/>
          </p:cNvSpPr>
          <p:nvPr>
            <p:ph type="dt" sz="half" idx="10"/>
          </p:nvPr>
        </p:nvSpPr>
        <p:spPr/>
        <p:txBody>
          <a:bodyPr/>
          <a:lstStyle/>
          <a:p>
            <a:fld id="{FA8812F1-7A10-4996-909C-2F423A1CABA3}" type="datetimeFigureOut">
              <a:rPr lang="sk-SK" smtClean="0"/>
              <a:pPr/>
              <a:t>23. 4. 2021</a:t>
            </a:fld>
            <a:endParaRPr lang="sk-SK"/>
          </a:p>
        </p:txBody>
      </p:sp>
      <p:sp>
        <p:nvSpPr>
          <p:cNvPr id="4" name="Zástupný objekt pre pätu 3">
            <a:extLst>
              <a:ext uri="{FF2B5EF4-FFF2-40B4-BE49-F238E27FC236}">
                <a16:creationId xmlns:a16="http://schemas.microsoft.com/office/drawing/2014/main" xmlns="" id="{F10E7E8B-0A6E-438E-8845-EB3D7CEFC960}"/>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a16="http://schemas.microsoft.com/office/drawing/2014/main" xmlns="" id="{71A8642F-C198-4E3B-A9D1-ADF1BAB29A77}"/>
              </a:ext>
            </a:extLst>
          </p:cNvPr>
          <p:cNvSpPr>
            <a:spLocks noGrp="1"/>
          </p:cNvSpPr>
          <p:nvPr>
            <p:ph type="sldNum" sz="quarter" idx="12"/>
          </p:nvPr>
        </p:nvSpPr>
        <p:spPr/>
        <p:txBody>
          <a:bodyPr/>
          <a:lstStyle/>
          <a:p>
            <a:fld id="{1E93388B-774E-4B48-9894-E421ABA1DD3F}" type="slidenum">
              <a:rPr lang="sk-SK" smtClean="0"/>
              <a:pPr/>
              <a:t>‹#›</a:t>
            </a:fld>
            <a:endParaRPr lang="sk-SK"/>
          </a:p>
        </p:txBody>
      </p:sp>
    </p:spTree>
    <p:extLst>
      <p:ext uri="{BB962C8B-B14F-4D97-AF65-F5344CB8AC3E}">
        <p14:creationId xmlns:p14="http://schemas.microsoft.com/office/powerpoint/2010/main" xmlns="" val="213884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xmlns="" id="{91C88405-7108-4B02-B9E4-5DA85FB3DFF3}"/>
              </a:ext>
            </a:extLst>
          </p:cNvPr>
          <p:cNvSpPr>
            <a:spLocks noGrp="1"/>
          </p:cNvSpPr>
          <p:nvPr>
            <p:ph type="dt" sz="half" idx="10"/>
          </p:nvPr>
        </p:nvSpPr>
        <p:spPr/>
        <p:txBody>
          <a:bodyPr/>
          <a:lstStyle/>
          <a:p>
            <a:fld id="{FA8812F1-7A10-4996-909C-2F423A1CABA3}" type="datetimeFigureOut">
              <a:rPr lang="sk-SK" smtClean="0"/>
              <a:pPr/>
              <a:t>23. 4. 2021</a:t>
            </a:fld>
            <a:endParaRPr lang="sk-SK"/>
          </a:p>
        </p:txBody>
      </p:sp>
      <p:sp>
        <p:nvSpPr>
          <p:cNvPr id="3" name="Zástupný objekt pre pätu 2">
            <a:extLst>
              <a:ext uri="{FF2B5EF4-FFF2-40B4-BE49-F238E27FC236}">
                <a16:creationId xmlns:a16="http://schemas.microsoft.com/office/drawing/2014/main" xmlns="" id="{679174EF-DB7E-4FC8-9FE8-1691276FEA09}"/>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a16="http://schemas.microsoft.com/office/drawing/2014/main" xmlns="" id="{69FA4268-EDD9-469B-B4CB-1D2602D75B2E}"/>
              </a:ext>
            </a:extLst>
          </p:cNvPr>
          <p:cNvSpPr>
            <a:spLocks noGrp="1"/>
          </p:cNvSpPr>
          <p:nvPr>
            <p:ph type="sldNum" sz="quarter" idx="12"/>
          </p:nvPr>
        </p:nvSpPr>
        <p:spPr/>
        <p:txBody>
          <a:bodyPr/>
          <a:lstStyle/>
          <a:p>
            <a:fld id="{1E93388B-774E-4B48-9894-E421ABA1DD3F}" type="slidenum">
              <a:rPr lang="sk-SK" smtClean="0"/>
              <a:pPr/>
              <a:t>‹#›</a:t>
            </a:fld>
            <a:endParaRPr lang="sk-SK"/>
          </a:p>
        </p:txBody>
      </p:sp>
    </p:spTree>
    <p:extLst>
      <p:ext uri="{BB962C8B-B14F-4D97-AF65-F5344CB8AC3E}">
        <p14:creationId xmlns:p14="http://schemas.microsoft.com/office/powerpoint/2010/main" xmlns="" val="101416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7165C9A-D87F-4B52-9B58-791323E8FB2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xmlns="" id="{5E04CB40-9B35-47B3-BD68-2D705DC26D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text 3">
            <a:extLst>
              <a:ext uri="{FF2B5EF4-FFF2-40B4-BE49-F238E27FC236}">
                <a16:creationId xmlns:a16="http://schemas.microsoft.com/office/drawing/2014/main" xmlns="" id="{505C6A64-B8DD-48A2-94BC-8AB404156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xmlns="" id="{7601D942-ED39-4FC5-83D6-7A26DCD9E875}"/>
              </a:ext>
            </a:extLst>
          </p:cNvPr>
          <p:cNvSpPr>
            <a:spLocks noGrp="1"/>
          </p:cNvSpPr>
          <p:nvPr>
            <p:ph type="dt" sz="half" idx="10"/>
          </p:nvPr>
        </p:nvSpPr>
        <p:spPr/>
        <p:txBody>
          <a:bodyPr/>
          <a:lstStyle/>
          <a:p>
            <a:fld id="{FA8812F1-7A10-4996-909C-2F423A1CABA3}" type="datetimeFigureOut">
              <a:rPr lang="sk-SK" smtClean="0"/>
              <a:pPr/>
              <a:t>23. 4. 2021</a:t>
            </a:fld>
            <a:endParaRPr lang="sk-SK"/>
          </a:p>
        </p:txBody>
      </p:sp>
      <p:sp>
        <p:nvSpPr>
          <p:cNvPr id="6" name="Zástupný objekt pre pätu 5">
            <a:extLst>
              <a:ext uri="{FF2B5EF4-FFF2-40B4-BE49-F238E27FC236}">
                <a16:creationId xmlns:a16="http://schemas.microsoft.com/office/drawing/2014/main" xmlns="" id="{51443FB3-6993-41D0-B740-4F4F85E4A1B3}"/>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xmlns="" id="{0EFA3DC5-FC29-41C8-AEA3-F99CAEB36384}"/>
              </a:ext>
            </a:extLst>
          </p:cNvPr>
          <p:cNvSpPr>
            <a:spLocks noGrp="1"/>
          </p:cNvSpPr>
          <p:nvPr>
            <p:ph type="sldNum" sz="quarter" idx="12"/>
          </p:nvPr>
        </p:nvSpPr>
        <p:spPr/>
        <p:txBody>
          <a:bodyPr/>
          <a:lstStyle/>
          <a:p>
            <a:fld id="{1E93388B-774E-4B48-9894-E421ABA1DD3F}" type="slidenum">
              <a:rPr lang="sk-SK" smtClean="0"/>
              <a:pPr/>
              <a:t>‹#›</a:t>
            </a:fld>
            <a:endParaRPr lang="sk-SK"/>
          </a:p>
        </p:txBody>
      </p:sp>
    </p:spTree>
    <p:extLst>
      <p:ext uri="{BB962C8B-B14F-4D97-AF65-F5344CB8AC3E}">
        <p14:creationId xmlns:p14="http://schemas.microsoft.com/office/powerpoint/2010/main" xmlns="" val="3326149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7BAC840-ED1D-4962-A8F3-CF847D09DA03}"/>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xmlns="" id="{26420E5A-16B1-4F20-BE45-46D22A719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text 3">
            <a:extLst>
              <a:ext uri="{FF2B5EF4-FFF2-40B4-BE49-F238E27FC236}">
                <a16:creationId xmlns:a16="http://schemas.microsoft.com/office/drawing/2014/main" xmlns="" id="{A0482CCF-7673-4B64-9985-C1595B35E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xmlns="" id="{CA7CBE91-196E-4700-82DE-897C50D9603E}"/>
              </a:ext>
            </a:extLst>
          </p:cNvPr>
          <p:cNvSpPr>
            <a:spLocks noGrp="1"/>
          </p:cNvSpPr>
          <p:nvPr>
            <p:ph type="dt" sz="half" idx="10"/>
          </p:nvPr>
        </p:nvSpPr>
        <p:spPr/>
        <p:txBody>
          <a:bodyPr/>
          <a:lstStyle/>
          <a:p>
            <a:fld id="{FA8812F1-7A10-4996-909C-2F423A1CABA3}" type="datetimeFigureOut">
              <a:rPr lang="sk-SK" smtClean="0"/>
              <a:pPr/>
              <a:t>23. 4. 2021</a:t>
            </a:fld>
            <a:endParaRPr lang="sk-SK"/>
          </a:p>
        </p:txBody>
      </p:sp>
      <p:sp>
        <p:nvSpPr>
          <p:cNvPr id="6" name="Zástupný objekt pre pätu 5">
            <a:extLst>
              <a:ext uri="{FF2B5EF4-FFF2-40B4-BE49-F238E27FC236}">
                <a16:creationId xmlns:a16="http://schemas.microsoft.com/office/drawing/2014/main" xmlns="" id="{B5AE3E94-8488-4FAB-BEA1-E2215E35F991}"/>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xmlns="" id="{C6E01101-1DC8-442E-85BD-63DA0274AA80}"/>
              </a:ext>
            </a:extLst>
          </p:cNvPr>
          <p:cNvSpPr>
            <a:spLocks noGrp="1"/>
          </p:cNvSpPr>
          <p:nvPr>
            <p:ph type="sldNum" sz="quarter" idx="12"/>
          </p:nvPr>
        </p:nvSpPr>
        <p:spPr/>
        <p:txBody>
          <a:bodyPr/>
          <a:lstStyle/>
          <a:p>
            <a:fld id="{1E93388B-774E-4B48-9894-E421ABA1DD3F}" type="slidenum">
              <a:rPr lang="sk-SK" smtClean="0"/>
              <a:pPr/>
              <a:t>‹#›</a:t>
            </a:fld>
            <a:endParaRPr lang="sk-SK"/>
          </a:p>
        </p:txBody>
      </p:sp>
    </p:spTree>
    <p:extLst>
      <p:ext uri="{BB962C8B-B14F-4D97-AF65-F5344CB8AC3E}">
        <p14:creationId xmlns:p14="http://schemas.microsoft.com/office/powerpoint/2010/main" xmlns="" val="101735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xmlns="" id="{E4869F85-4377-4FFA-A0D9-E0A6D29163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text 2">
            <a:extLst>
              <a:ext uri="{FF2B5EF4-FFF2-40B4-BE49-F238E27FC236}">
                <a16:creationId xmlns:a16="http://schemas.microsoft.com/office/drawing/2014/main" xmlns="" id="{2E1A4134-414E-4D51-8FE6-09AE2CF4F2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xmlns="" id="{859545D1-3D39-47A5-B34A-4B89654442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812F1-7A10-4996-909C-2F423A1CABA3}" type="datetimeFigureOut">
              <a:rPr lang="sk-SK" smtClean="0"/>
              <a:pPr/>
              <a:t>23. 4. 2021</a:t>
            </a:fld>
            <a:endParaRPr lang="sk-SK"/>
          </a:p>
        </p:txBody>
      </p:sp>
      <p:sp>
        <p:nvSpPr>
          <p:cNvPr id="5" name="Zástupný objekt pre pätu 4">
            <a:extLst>
              <a:ext uri="{FF2B5EF4-FFF2-40B4-BE49-F238E27FC236}">
                <a16:creationId xmlns:a16="http://schemas.microsoft.com/office/drawing/2014/main" xmlns="" id="{FD34482A-D5D9-46E4-A259-F440C6DD2B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xmlns="" id="{3098D495-DE5A-4F04-A916-872BF6EBD0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3388B-774E-4B48-9894-E421ABA1DD3F}" type="slidenum">
              <a:rPr lang="sk-SK" smtClean="0"/>
              <a:pPr/>
              <a:t>‹#›</a:t>
            </a:fld>
            <a:endParaRPr lang="sk-SK"/>
          </a:p>
        </p:txBody>
      </p:sp>
    </p:spTree>
    <p:extLst>
      <p:ext uri="{BB962C8B-B14F-4D97-AF65-F5344CB8AC3E}">
        <p14:creationId xmlns:p14="http://schemas.microsoft.com/office/powerpoint/2010/main" xmlns="" val="951445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n.wikipedia.org/wiki/Nitr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BlokTextu 3">
            <a:extLst>
              <a:ext uri="{FF2B5EF4-FFF2-40B4-BE49-F238E27FC236}">
                <a16:creationId xmlns:a16="http://schemas.microsoft.com/office/drawing/2014/main" xmlns="" id="{D8522A5D-166A-4681-8E2F-3474DB687C89}"/>
              </a:ext>
            </a:extLst>
          </p:cNvPr>
          <p:cNvSpPr txBox="1"/>
          <p:nvPr/>
        </p:nvSpPr>
        <p:spPr>
          <a:xfrm>
            <a:off x="6576292" y="-101599"/>
            <a:ext cx="4211779" cy="1323439"/>
          </a:xfrm>
          <a:prstGeom prst="rect">
            <a:avLst/>
          </a:prstGeom>
          <a:noFill/>
        </p:spPr>
        <p:txBody>
          <a:bodyPr wrap="square" rtlCol="0">
            <a:spAutoFit/>
          </a:bodyPr>
          <a:lstStyle/>
          <a:p>
            <a:r>
              <a:rPr lang="sk-SK" sz="8000" dirty="0"/>
              <a:t>NITRA</a:t>
            </a:r>
          </a:p>
        </p:txBody>
      </p:sp>
    </p:spTree>
    <p:extLst>
      <p:ext uri="{BB962C8B-B14F-4D97-AF65-F5344CB8AC3E}">
        <p14:creationId xmlns:p14="http://schemas.microsoft.com/office/powerpoint/2010/main" xmlns="" val="39865664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jekt pre obsah 4">
            <a:extLst>
              <a:ext uri="{FF2B5EF4-FFF2-40B4-BE49-F238E27FC236}">
                <a16:creationId xmlns:a16="http://schemas.microsoft.com/office/drawing/2014/main" xmlns="" id="{2868F7C3-2C53-4BF1-8735-1EB64A032752}"/>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339673" y="3676073"/>
            <a:ext cx="4584472" cy="2963790"/>
          </a:xfrm>
        </p:spPr>
      </p:pic>
      <p:sp>
        <p:nvSpPr>
          <p:cNvPr id="7" name="BlokTextu 6">
            <a:extLst>
              <a:ext uri="{FF2B5EF4-FFF2-40B4-BE49-F238E27FC236}">
                <a16:creationId xmlns:a16="http://schemas.microsoft.com/office/drawing/2014/main" xmlns="" id="{1F35BF71-E110-4973-B254-D9AF6BBF1920}"/>
              </a:ext>
            </a:extLst>
          </p:cNvPr>
          <p:cNvSpPr txBox="1"/>
          <p:nvPr/>
        </p:nvSpPr>
        <p:spPr>
          <a:xfrm>
            <a:off x="-32328" y="218137"/>
            <a:ext cx="12256655" cy="3000821"/>
          </a:xfrm>
          <a:prstGeom prst="rect">
            <a:avLst/>
          </a:prstGeom>
          <a:noFill/>
        </p:spPr>
        <p:txBody>
          <a:bodyPr wrap="square">
            <a:spAutoFit/>
          </a:bodyPr>
          <a:lstStyle/>
          <a:p>
            <a:r>
              <a:rPr lang="en-US" sz="2700" dirty="0">
                <a:effectLst/>
                <a:latin typeface="Arial" panose="020B0604020202020204" pitchFamily="34" charset="0"/>
              </a:rPr>
              <a:t>Nitra is the seat of two universities: </a:t>
            </a:r>
            <a:r>
              <a:rPr lang="en-US" sz="2700" dirty="0">
                <a:latin typeface="Arial" panose="020B0604020202020204" pitchFamily="34" charset="0"/>
              </a:rPr>
              <a:t>University of </a:t>
            </a:r>
            <a:r>
              <a:rPr lang="en-US" sz="2700" dirty="0" err="1">
                <a:latin typeface="Arial" panose="020B0604020202020204" pitchFamily="34" charset="0"/>
              </a:rPr>
              <a:t>Constantinus</a:t>
            </a:r>
            <a:r>
              <a:rPr lang="en-US" sz="2700" dirty="0">
                <a:latin typeface="Arial" panose="020B0604020202020204" pitchFamily="34" charset="0"/>
              </a:rPr>
              <a:t> the Philosopher</a:t>
            </a:r>
            <a:r>
              <a:rPr lang="en-US" sz="2700" dirty="0">
                <a:effectLst/>
                <a:latin typeface="Arial" panose="020B0604020202020204" pitchFamily="34" charset="0"/>
              </a:rPr>
              <a:t>, with 13,684 students, including 446 doctoral students. and of the </a:t>
            </a:r>
            <a:r>
              <a:rPr lang="en-US" sz="2700" dirty="0">
                <a:latin typeface="Arial" panose="020B0604020202020204" pitchFamily="34" charset="0"/>
              </a:rPr>
              <a:t>Slovak University of Agriculture</a:t>
            </a:r>
            <a:r>
              <a:rPr lang="en-US" sz="2700" dirty="0">
                <a:effectLst/>
                <a:latin typeface="Arial" panose="020B0604020202020204" pitchFamily="34" charset="0"/>
              </a:rPr>
              <a:t>, with 10,297 students, including 430 doctoral students. The city's system of primary education consists of 14 public schools and three religious primary schools, enrolling in overall 6,945 pupils. Secondary education is represented by five gymnasia with 3,349 students, 8 specialized high schools with 3,641 students, and 5 vocational schools with 3,054 students.</a:t>
            </a:r>
            <a:r>
              <a:rPr lang="sk-SK" sz="2700" baseline="30000" dirty="0">
                <a:effectLst/>
                <a:latin typeface="Arial" panose="020B0604020202020204" pitchFamily="34" charset="0"/>
              </a:rPr>
              <a:t> </a:t>
            </a:r>
            <a:endParaRPr lang="sk-SK" sz="2700" dirty="0"/>
          </a:p>
        </p:txBody>
      </p:sp>
      <p:pic>
        <p:nvPicPr>
          <p:cNvPr id="12" name="Obrázok 11">
            <a:extLst>
              <a:ext uri="{FF2B5EF4-FFF2-40B4-BE49-F238E27FC236}">
                <a16:creationId xmlns:a16="http://schemas.microsoft.com/office/drawing/2014/main" xmlns="" id="{E6714410-4EE6-4F8E-9D4B-E217C645849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9281" y="3788172"/>
            <a:ext cx="6249956" cy="2739592"/>
          </a:xfrm>
          <a:prstGeom prst="rect">
            <a:avLst/>
          </a:prstGeom>
        </p:spPr>
      </p:pic>
    </p:spTree>
    <p:extLst>
      <p:ext uri="{BB962C8B-B14F-4D97-AF65-F5344CB8AC3E}">
        <p14:creationId xmlns:p14="http://schemas.microsoft.com/office/powerpoint/2010/main" xmlns="" val="233955703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DED44E5-AE62-4ECF-BD47-CD7C171FB6FC}"/>
              </a:ext>
            </a:extLst>
          </p:cNvPr>
          <p:cNvSpPr>
            <a:spLocks noGrp="1"/>
          </p:cNvSpPr>
          <p:nvPr>
            <p:ph type="title"/>
          </p:nvPr>
        </p:nvSpPr>
        <p:spPr>
          <a:xfrm>
            <a:off x="0" y="0"/>
            <a:ext cx="2623127" cy="752475"/>
          </a:xfrm>
        </p:spPr>
        <p:txBody>
          <a:bodyPr>
            <a:noAutofit/>
          </a:bodyPr>
          <a:lstStyle/>
          <a:p>
            <a:r>
              <a:rPr lang="sk-SK" sz="5000" dirty="0">
                <a:solidFill>
                  <a:srgbClr val="660033"/>
                </a:solidFill>
              </a:rPr>
              <a:t>CULTURE</a:t>
            </a:r>
          </a:p>
        </p:txBody>
      </p:sp>
      <p:sp>
        <p:nvSpPr>
          <p:cNvPr id="4" name="BlokTextu 3">
            <a:extLst>
              <a:ext uri="{FF2B5EF4-FFF2-40B4-BE49-F238E27FC236}">
                <a16:creationId xmlns:a16="http://schemas.microsoft.com/office/drawing/2014/main" xmlns="" id="{53C27E89-643D-4530-9F85-3EE283B3664E}"/>
              </a:ext>
            </a:extLst>
          </p:cNvPr>
          <p:cNvSpPr txBox="1"/>
          <p:nvPr/>
        </p:nvSpPr>
        <p:spPr>
          <a:xfrm>
            <a:off x="0" y="844838"/>
            <a:ext cx="6271491" cy="2862322"/>
          </a:xfrm>
          <a:prstGeom prst="rect">
            <a:avLst/>
          </a:prstGeom>
          <a:noFill/>
        </p:spPr>
        <p:txBody>
          <a:bodyPr wrap="square" rtlCol="0">
            <a:spAutoFit/>
          </a:bodyPr>
          <a:lstStyle/>
          <a:p>
            <a:r>
              <a:rPr lang="sk-SK" sz="3000" dirty="0"/>
              <a:t>Andrej Bagar </a:t>
            </a:r>
            <a:r>
              <a:rPr lang="sk-SK" sz="3000" dirty="0" err="1"/>
              <a:t>Theatre</a:t>
            </a:r>
            <a:endParaRPr lang="sk-SK" sz="3000" dirty="0"/>
          </a:p>
          <a:p>
            <a:r>
              <a:rPr lang="sk-SK" sz="2500" i="0" dirty="0" err="1">
                <a:effectLst/>
                <a:latin typeface="Arial" panose="020B0604020202020204" pitchFamily="34" charset="0"/>
              </a:rPr>
              <a:t>is</a:t>
            </a:r>
            <a:r>
              <a:rPr lang="sk-SK" sz="2500" i="0" dirty="0">
                <a:effectLst/>
                <a:latin typeface="Arial" panose="020B0604020202020204" pitchFamily="34" charset="0"/>
              </a:rPr>
              <a:t> a </a:t>
            </a:r>
            <a:r>
              <a:rPr lang="sk-SK" sz="2500" i="0" dirty="0" err="1">
                <a:effectLst/>
                <a:latin typeface="Arial" panose="020B0604020202020204" pitchFamily="34" charset="0"/>
              </a:rPr>
              <a:t>theatre</a:t>
            </a:r>
            <a:r>
              <a:rPr lang="sk-SK" sz="2500" i="0" dirty="0">
                <a:effectLst/>
                <a:latin typeface="Arial" panose="020B0604020202020204" pitchFamily="34" charset="0"/>
              </a:rPr>
              <a:t> </a:t>
            </a:r>
            <a:r>
              <a:rPr lang="sk-SK" sz="2500" i="0" dirty="0" err="1">
                <a:effectLst/>
                <a:latin typeface="Arial" panose="020B0604020202020204" pitchFamily="34" charset="0"/>
              </a:rPr>
              <a:t>located</a:t>
            </a:r>
            <a:r>
              <a:rPr lang="sk-SK" sz="2500" i="0" dirty="0">
                <a:effectLst/>
                <a:latin typeface="Arial" panose="020B0604020202020204" pitchFamily="34" charset="0"/>
              </a:rPr>
              <a:t> in </a:t>
            </a:r>
            <a:r>
              <a:rPr lang="sk-SK" sz="2500" dirty="0">
                <a:latin typeface="Arial" panose="020B0604020202020204" pitchFamily="34" charset="0"/>
              </a:rPr>
              <a:t>Nitra</a:t>
            </a:r>
            <a:r>
              <a:rPr lang="sk-SK" sz="2500" i="0" dirty="0">
                <a:effectLst/>
                <a:latin typeface="Arial" panose="020B0604020202020204" pitchFamily="34" charset="0"/>
              </a:rPr>
              <a:t>, </a:t>
            </a:r>
            <a:r>
              <a:rPr lang="sk-SK" sz="2500" dirty="0">
                <a:latin typeface="Arial" panose="020B0604020202020204" pitchFamily="34" charset="0"/>
              </a:rPr>
              <a:t>Slovakia</a:t>
            </a:r>
            <a:r>
              <a:rPr lang="sk-SK" sz="2500" i="0" dirty="0">
                <a:effectLst/>
                <a:latin typeface="Arial" panose="020B0604020202020204" pitchFamily="34" charset="0"/>
              </a:rPr>
              <a:t>. </a:t>
            </a:r>
            <a:r>
              <a:rPr lang="sk-SK" sz="2500" i="0" dirty="0" err="1">
                <a:effectLst/>
                <a:latin typeface="Arial" panose="020B0604020202020204" pitchFamily="34" charset="0"/>
              </a:rPr>
              <a:t>It</a:t>
            </a:r>
            <a:r>
              <a:rPr lang="sk-SK" sz="2500" i="0" dirty="0">
                <a:effectLst/>
                <a:latin typeface="Arial" panose="020B0604020202020204" pitchFamily="34" charset="0"/>
              </a:rPr>
              <a:t> </a:t>
            </a:r>
            <a:r>
              <a:rPr lang="sk-SK" sz="2500" i="0" dirty="0" err="1">
                <a:effectLst/>
                <a:latin typeface="Arial" panose="020B0604020202020204" pitchFamily="34" charset="0"/>
              </a:rPr>
              <a:t>opened</a:t>
            </a:r>
            <a:r>
              <a:rPr lang="sk-SK" sz="2500" i="0" dirty="0">
                <a:effectLst/>
                <a:latin typeface="Arial" panose="020B0604020202020204" pitchFamily="34" charset="0"/>
              </a:rPr>
              <a:t> in 1949. </a:t>
            </a:r>
            <a:r>
              <a:rPr lang="sk-SK" sz="2500" i="0" dirty="0" err="1">
                <a:effectLst/>
                <a:latin typeface="Arial" panose="020B0604020202020204" pitchFamily="34" charset="0"/>
              </a:rPr>
              <a:t>The</a:t>
            </a:r>
            <a:r>
              <a:rPr lang="sk-SK" sz="2500" i="0" dirty="0">
                <a:effectLst/>
                <a:latin typeface="Arial" panose="020B0604020202020204" pitchFamily="34" charset="0"/>
              </a:rPr>
              <a:t> </a:t>
            </a:r>
            <a:r>
              <a:rPr lang="sk-SK" sz="2500" i="0" dirty="0" err="1">
                <a:effectLst/>
                <a:latin typeface="Arial" panose="020B0604020202020204" pitchFamily="34" charset="0"/>
              </a:rPr>
              <a:t>theatre</a:t>
            </a:r>
            <a:r>
              <a:rPr lang="sk-SK" sz="2500" i="0" dirty="0">
                <a:effectLst/>
                <a:latin typeface="Arial" panose="020B0604020202020204" pitchFamily="34" charset="0"/>
              </a:rPr>
              <a:t> </a:t>
            </a:r>
            <a:r>
              <a:rPr lang="sk-SK" sz="2500" i="0" dirty="0" err="1">
                <a:effectLst/>
                <a:latin typeface="Arial" panose="020B0604020202020204" pitchFamily="34" charset="0"/>
              </a:rPr>
              <a:t>was</a:t>
            </a:r>
            <a:r>
              <a:rPr lang="sk-SK" sz="2500" i="0" dirty="0">
                <a:effectLst/>
                <a:latin typeface="Arial" panose="020B0604020202020204" pitchFamily="34" charset="0"/>
              </a:rPr>
              <a:t> </a:t>
            </a:r>
            <a:r>
              <a:rPr lang="sk-SK" sz="2500" i="0" dirty="0" err="1">
                <a:effectLst/>
                <a:latin typeface="Arial" panose="020B0604020202020204" pitchFamily="34" charset="0"/>
              </a:rPr>
              <a:t>known</a:t>
            </a:r>
            <a:r>
              <a:rPr lang="sk-SK" sz="2500" i="0" dirty="0">
                <a:effectLst/>
                <a:latin typeface="Arial" panose="020B0604020202020204" pitchFamily="34" charset="0"/>
              </a:rPr>
              <a:t> as </a:t>
            </a:r>
            <a:r>
              <a:rPr lang="sk-SK" sz="2500" i="1" dirty="0">
                <a:effectLst/>
                <a:latin typeface="Arial" panose="020B0604020202020204" pitchFamily="34" charset="0"/>
              </a:rPr>
              <a:t>Nitrianske krajové divadlo</a:t>
            </a:r>
            <a:r>
              <a:rPr lang="sk-SK" sz="2500" i="0" dirty="0">
                <a:effectLst/>
                <a:latin typeface="Arial" panose="020B0604020202020204" pitchFamily="34" charset="0"/>
              </a:rPr>
              <a:t> (</a:t>
            </a:r>
            <a:r>
              <a:rPr lang="sk-SK" sz="2500" dirty="0">
                <a:latin typeface="Arial" panose="020B0604020202020204" pitchFamily="34" charset="0"/>
              </a:rPr>
              <a:t>Nitra </a:t>
            </a:r>
            <a:r>
              <a:rPr lang="sk-SK" sz="2500" dirty="0" err="1">
                <a:latin typeface="Arial" panose="020B0604020202020204" pitchFamily="34" charset="0"/>
              </a:rPr>
              <a:t>Region</a:t>
            </a:r>
            <a:r>
              <a:rPr lang="sk-SK" sz="2500" i="0" dirty="0">
                <a:effectLst/>
                <a:latin typeface="Arial" panose="020B0604020202020204" pitchFamily="34" charset="0"/>
              </a:rPr>
              <a:t> </a:t>
            </a:r>
            <a:r>
              <a:rPr lang="sk-SK" sz="2500" i="0" dirty="0" err="1">
                <a:effectLst/>
                <a:latin typeface="Arial" panose="020B0604020202020204" pitchFamily="34" charset="0"/>
              </a:rPr>
              <a:t>Theatre</a:t>
            </a:r>
            <a:r>
              <a:rPr lang="sk-SK" sz="2500" i="0" dirty="0">
                <a:effectLst/>
                <a:latin typeface="Arial" panose="020B0604020202020204" pitchFamily="34" charset="0"/>
              </a:rPr>
              <a:t>) and </a:t>
            </a:r>
            <a:r>
              <a:rPr lang="sk-SK" sz="2500" i="1" dirty="0">
                <a:effectLst/>
                <a:latin typeface="Arial" panose="020B0604020202020204" pitchFamily="34" charset="0"/>
              </a:rPr>
              <a:t>Krajové divadlo Nitra</a:t>
            </a:r>
            <a:r>
              <a:rPr lang="sk-SK" sz="2500" i="0" dirty="0">
                <a:effectLst/>
                <a:latin typeface="Arial" panose="020B0604020202020204" pitchFamily="34" charset="0"/>
              </a:rPr>
              <a:t> (</a:t>
            </a:r>
            <a:r>
              <a:rPr lang="sk-SK" sz="2500" i="0" dirty="0" err="1">
                <a:effectLst/>
                <a:latin typeface="Arial" panose="020B0604020202020204" pitchFamily="34" charset="0"/>
              </a:rPr>
              <a:t>Regional</a:t>
            </a:r>
            <a:r>
              <a:rPr lang="sk-SK" sz="2500" i="0" dirty="0">
                <a:effectLst/>
                <a:latin typeface="Arial" panose="020B0604020202020204" pitchFamily="34" charset="0"/>
              </a:rPr>
              <a:t> </a:t>
            </a:r>
            <a:r>
              <a:rPr lang="sk-SK" sz="2500" i="0" dirty="0" err="1">
                <a:effectLst/>
                <a:latin typeface="Arial" panose="020B0604020202020204" pitchFamily="34" charset="0"/>
              </a:rPr>
              <a:t>Theatre</a:t>
            </a:r>
            <a:r>
              <a:rPr lang="sk-SK" sz="2500" i="0" dirty="0">
                <a:effectLst/>
                <a:latin typeface="Arial" panose="020B0604020202020204" pitchFamily="34" charset="0"/>
              </a:rPr>
              <a:t> Nitra) </a:t>
            </a:r>
            <a:r>
              <a:rPr lang="sk-SK" sz="2500" i="0" dirty="0" err="1">
                <a:effectLst/>
                <a:latin typeface="Arial" panose="020B0604020202020204" pitchFamily="34" charset="0"/>
              </a:rPr>
              <a:t>before</a:t>
            </a:r>
            <a:r>
              <a:rPr lang="sk-SK" sz="2500" i="0" dirty="0">
                <a:effectLst/>
                <a:latin typeface="Arial" panose="020B0604020202020204" pitchFamily="34" charset="0"/>
              </a:rPr>
              <a:t> </a:t>
            </a:r>
            <a:r>
              <a:rPr lang="sk-SK" sz="2500" i="0" dirty="0" err="1">
                <a:effectLst/>
                <a:latin typeface="Arial" panose="020B0604020202020204" pitchFamily="34" charset="0"/>
              </a:rPr>
              <a:t>being</a:t>
            </a:r>
            <a:r>
              <a:rPr lang="sk-SK" sz="2500" i="0" dirty="0">
                <a:effectLst/>
                <a:latin typeface="Arial" panose="020B0604020202020204" pitchFamily="34" charset="0"/>
              </a:rPr>
              <a:t> </a:t>
            </a:r>
            <a:r>
              <a:rPr lang="sk-SK" sz="2500" i="0" dirty="0" err="1">
                <a:effectLst/>
                <a:latin typeface="Arial" panose="020B0604020202020204" pitchFamily="34" charset="0"/>
              </a:rPr>
              <a:t>named</a:t>
            </a:r>
            <a:r>
              <a:rPr lang="sk-SK" sz="2500" i="0" dirty="0">
                <a:effectLst/>
                <a:latin typeface="Arial" panose="020B0604020202020204" pitchFamily="34" charset="0"/>
              </a:rPr>
              <a:t> </a:t>
            </a:r>
            <a:r>
              <a:rPr lang="sk-SK" sz="2500" i="0" dirty="0" err="1">
                <a:effectLst/>
                <a:latin typeface="Arial" panose="020B0604020202020204" pitchFamily="34" charset="0"/>
              </a:rPr>
              <a:t>after</a:t>
            </a:r>
            <a:r>
              <a:rPr lang="sk-SK" sz="2500" i="0" dirty="0">
                <a:effectLst/>
                <a:latin typeface="Arial" panose="020B0604020202020204" pitchFamily="34" charset="0"/>
              </a:rPr>
              <a:t> </a:t>
            </a:r>
            <a:r>
              <a:rPr lang="sk-SK" sz="2500" i="0" dirty="0" err="1">
                <a:effectLst/>
                <a:latin typeface="Arial" panose="020B0604020202020204" pitchFamily="34" charset="0"/>
              </a:rPr>
              <a:t>actor</a:t>
            </a:r>
            <a:r>
              <a:rPr lang="sk-SK" sz="2500" i="0" dirty="0">
                <a:effectLst/>
                <a:latin typeface="Arial" panose="020B0604020202020204" pitchFamily="34" charset="0"/>
              </a:rPr>
              <a:t> </a:t>
            </a:r>
            <a:r>
              <a:rPr lang="sk-SK" sz="2500" dirty="0">
                <a:latin typeface="Arial" panose="020B0604020202020204" pitchFamily="34" charset="0"/>
              </a:rPr>
              <a:t>Andrej Bagar</a:t>
            </a:r>
            <a:r>
              <a:rPr lang="sk-SK" sz="2500" i="0" dirty="0">
                <a:effectLst/>
                <a:latin typeface="Arial" panose="020B0604020202020204" pitchFamily="34" charset="0"/>
              </a:rPr>
              <a:t> in 1979.</a:t>
            </a:r>
            <a:endParaRPr lang="sk-SK" sz="2500" dirty="0"/>
          </a:p>
        </p:txBody>
      </p:sp>
      <p:sp>
        <p:nvSpPr>
          <p:cNvPr id="5" name="BlokTextu 4">
            <a:extLst>
              <a:ext uri="{FF2B5EF4-FFF2-40B4-BE49-F238E27FC236}">
                <a16:creationId xmlns:a16="http://schemas.microsoft.com/office/drawing/2014/main" xmlns="" id="{0C755839-F1A3-446B-9762-A00DA2DAEF2E}"/>
              </a:ext>
            </a:extLst>
          </p:cNvPr>
          <p:cNvSpPr txBox="1"/>
          <p:nvPr/>
        </p:nvSpPr>
        <p:spPr>
          <a:xfrm>
            <a:off x="6613236" y="3938104"/>
            <a:ext cx="5578764" cy="3323987"/>
          </a:xfrm>
          <a:prstGeom prst="rect">
            <a:avLst/>
          </a:prstGeom>
          <a:noFill/>
        </p:spPr>
        <p:txBody>
          <a:bodyPr wrap="square" rtlCol="0">
            <a:spAutoFit/>
          </a:bodyPr>
          <a:lstStyle/>
          <a:p>
            <a:r>
              <a:rPr lang="sk-SK" sz="3000" dirty="0" err="1"/>
              <a:t>Theatre</a:t>
            </a:r>
            <a:r>
              <a:rPr lang="sk-SK" sz="3000" dirty="0"/>
              <a:t> of Karol Spišák</a:t>
            </a:r>
          </a:p>
          <a:p>
            <a:r>
              <a:rPr lang="en-US" sz="2500" dirty="0"/>
              <a:t>is a theater in Nitra. </a:t>
            </a:r>
            <a:r>
              <a:rPr lang="sk-SK" sz="2500" dirty="0"/>
              <a:t>Karol Spišák</a:t>
            </a:r>
            <a:r>
              <a:rPr lang="en-US" sz="2500" dirty="0"/>
              <a:t> has been working in Nitra since 1949, according to Andrej </a:t>
            </a:r>
            <a:r>
              <a:rPr lang="en-US" sz="2500" dirty="0" err="1"/>
              <a:t>Bagar</a:t>
            </a:r>
            <a:r>
              <a:rPr lang="en-US" sz="2500" dirty="0"/>
              <a:t> he has been called since 1979. Since 1992 he has been performing in one of the largest and most modern theater buildings in Slovakia.</a:t>
            </a:r>
            <a:endParaRPr lang="sk-SK" sz="2500" dirty="0"/>
          </a:p>
          <a:p>
            <a:endParaRPr lang="sk-SK" sz="3000" dirty="0"/>
          </a:p>
        </p:txBody>
      </p:sp>
      <p:pic>
        <p:nvPicPr>
          <p:cNvPr id="7" name="Obrázok 6">
            <a:extLst>
              <a:ext uri="{FF2B5EF4-FFF2-40B4-BE49-F238E27FC236}">
                <a16:creationId xmlns:a16="http://schemas.microsoft.com/office/drawing/2014/main" xmlns="" id="{351A1DA1-E1E6-48AF-BE1E-F60662A45CC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20784" y="323128"/>
            <a:ext cx="4363667" cy="29078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Obrázok 8">
            <a:extLst>
              <a:ext uri="{FF2B5EF4-FFF2-40B4-BE49-F238E27FC236}">
                <a16:creationId xmlns:a16="http://schemas.microsoft.com/office/drawing/2014/main" xmlns="" id="{CACACE84-621C-4595-9372-B66D87A593A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5018" y="3707160"/>
            <a:ext cx="3916217" cy="29371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41372271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12"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00"/>
                                        <p:tgtEl>
                                          <p:spTgt spid="5">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down)">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8)">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9" presetClass="entr" presetSubtype="1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0" fill="hold"/>
                                        <p:tgtEl>
                                          <p:spTgt spid="7"/>
                                        </p:tgtEl>
                                        <p:attrNameLst>
                                          <p:attrName>ppt_w</p:attrName>
                                        </p:attrNameLst>
                                      </p:cBhvr>
                                      <p:tavLst>
                                        <p:tav tm="0" fmla="#ppt_w*sin(2.5*pi*$)">
                                          <p:val>
                                            <p:fltVal val="0"/>
                                          </p:val>
                                        </p:tav>
                                        <p:tav tm="100000">
                                          <p:val>
                                            <p:fltVal val="1"/>
                                          </p:val>
                                        </p:tav>
                                      </p:tavLst>
                                    </p:anim>
                                    <p:anim calcmode="lin" valueType="num">
                                      <p:cBhvr>
                                        <p:cTn id="39"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E3205CE-B4AF-41AA-8CCE-6FEA86988E0E}"/>
              </a:ext>
            </a:extLst>
          </p:cNvPr>
          <p:cNvSpPr>
            <a:spLocks noGrp="1"/>
          </p:cNvSpPr>
          <p:nvPr>
            <p:ph type="title"/>
          </p:nvPr>
        </p:nvSpPr>
        <p:spPr>
          <a:xfrm>
            <a:off x="939800" y="2471016"/>
            <a:ext cx="10515600" cy="1325563"/>
          </a:xfrm>
        </p:spPr>
        <p:txBody>
          <a:bodyPr>
            <a:normAutofit/>
          </a:bodyPr>
          <a:lstStyle/>
          <a:p>
            <a:r>
              <a:rPr lang="sk-SK" sz="6000" dirty="0" err="1">
                <a:solidFill>
                  <a:srgbClr val="FF0000"/>
                </a:solidFill>
              </a:rPr>
              <a:t>Thanks</a:t>
            </a:r>
            <a:r>
              <a:rPr lang="sk-SK" sz="6000" dirty="0">
                <a:solidFill>
                  <a:srgbClr val="FF0000"/>
                </a:solidFill>
              </a:rPr>
              <a:t> </a:t>
            </a:r>
            <a:r>
              <a:rPr lang="sk-SK" sz="6000" dirty="0" err="1">
                <a:solidFill>
                  <a:srgbClr val="FF0000"/>
                </a:solidFill>
              </a:rPr>
              <a:t>for</a:t>
            </a:r>
            <a:r>
              <a:rPr lang="sk-SK" sz="6000" dirty="0">
                <a:solidFill>
                  <a:srgbClr val="FF0000"/>
                </a:solidFill>
              </a:rPr>
              <a:t> </a:t>
            </a:r>
            <a:r>
              <a:rPr lang="sk-SK" sz="6000" dirty="0" err="1">
                <a:solidFill>
                  <a:srgbClr val="FF0000"/>
                </a:solidFill>
              </a:rPr>
              <a:t>paying</a:t>
            </a:r>
            <a:r>
              <a:rPr lang="sk-SK" sz="6000" dirty="0">
                <a:solidFill>
                  <a:srgbClr val="FF0000"/>
                </a:solidFill>
              </a:rPr>
              <a:t> </a:t>
            </a:r>
            <a:r>
              <a:rPr lang="sk-SK" sz="6000" dirty="0" err="1">
                <a:solidFill>
                  <a:srgbClr val="FF0000"/>
                </a:solidFill>
              </a:rPr>
              <a:t>attention</a:t>
            </a:r>
            <a:r>
              <a:rPr lang="sk-SK" sz="6000" dirty="0">
                <a:solidFill>
                  <a:srgbClr val="FF0000"/>
                </a:solidFill>
              </a:rPr>
              <a:t> </a:t>
            </a:r>
            <a:r>
              <a:rPr lang="sk-SK" sz="6000" dirty="0">
                <a:solidFill>
                  <a:srgbClr val="FF0000"/>
                </a:solidFill>
                <a:sym typeface="Wingdings" panose="05000000000000000000" pitchFamily="2" charset="2"/>
              </a:rPr>
              <a:t> </a:t>
            </a:r>
            <a:endParaRPr lang="sk-SK" sz="6000" dirty="0">
              <a:solidFill>
                <a:srgbClr val="FF0000"/>
              </a:solidFill>
            </a:endParaRPr>
          </a:p>
        </p:txBody>
      </p:sp>
    </p:spTree>
    <p:extLst>
      <p:ext uri="{BB962C8B-B14F-4D97-AF65-F5344CB8AC3E}">
        <p14:creationId xmlns:p14="http://schemas.microsoft.com/office/powerpoint/2010/main" xmlns="" val="243601615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B2E53E6-2A2F-4DD8-87FA-ACFAAA5A4183}"/>
              </a:ext>
            </a:extLst>
          </p:cNvPr>
          <p:cNvSpPr>
            <a:spLocks noGrp="1"/>
          </p:cNvSpPr>
          <p:nvPr>
            <p:ph type="title"/>
          </p:nvPr>
        </p:nvSpPr>
        <p:spPr>
          <a:xfrm>
            <a:off x="0" y="803565"/>
            <a:ext cx="6622473" cy="5061526"/>
          </a:xfrm>
        </p:spPr>
        <p:txBody>
          <a:bodyPr>
            <a:normAutofit fontScale="90000"/>
          </a:bodyPr>
          <a:lstStyle/>
          <a:p>
            <a:r>
              <a:rPr lang="sk-SK" dirty="0"/>
              <a:t>Nitra </a:t>
            </a:r>
            <a:r>
              <a:rPr lang="sk-SK" dirty="0" err="1"/>
              <a:t>is</a:t>
            </a:r>
            <a:r>
              <a:rPr lang="sk-SK" dirty="0"/>
              <a:t> a city in western Slovakia, </a:t>
            </a:r>
            <a:r>
              <a:rPr lang="sk-SK" dirty="0" err="1"/>
              <a:t>situated</a:t>
            </a:r>
            <a:r>
              <a:rPr lang="sk-SK" dirty="0"/>
              <a:t> at </a:t>
            </a:r>
            <a:r>
              <a:rPr lang="sk-SK" dirty="0" err="1"/>
              <a:t>the</a:t>
            </a:r>
            <a:r>
              <a:rPr lang="sk-SK" dirty="0"/>
              <a:t> </a:t>
            </a:r>
            <a:r>
              <a:rPr lang="sk-SK" dirty="0" err="1"/>
              <a:t>foot</a:t>
            </a:r>
            <a:r>
              <a:rPr lang="sk-SK" dirty="0"/>
              <a:t> of Zobor </a:t>
            </a:r>
            <a:r>
              <a:rPr lang="sk-SK" dirty="0" err="1"/>
              <a:t>Mountain</a:t>
            </a:r>
            <a:r>
              <a:rPr lang="sk-SK" dirty="0"/>
              <a:t> in </a:t>
            </a:r>
            <a:r>
              <a:rPr lang="sk-SK" dirty="0" err="1"/>
              <a:t>the</a:t>
            </a:r>
            <a:r>
              <a:rPr lang="sk-SK" dirty="0"/>
              <a:t> </a:t>
            </a:r>
            <a:r>
              <a:rPr lang="sk-SK" dirty="0" err="1"/>
              <a:t>valley</a:t>
            </a:r>
            <a:r>
              <a:rPr lang="sk-SK" dirty="0"/>
              <a:t> of </a:t>
            </a:r>
            <a:r>
              <a:rPr lang="sk-SK" dirty="0" err="1"/>
              <a:t>the</a:t>
            </a:r>
            <a:r>
              <a:rPr lang="sk-SK" dirty="0"/>
              <a:t> </a:t>
            </a:r>
            <a:r>
              <a:rPr lang="sk-SK" dirty="0" err="1"/>
              <a:t>river</a:t>
            </a:r>
            <a:r>
              <a:rPr lang="sk-SK" dirty="0"/>
              <a:t> Nitra. </a:t>
            </a:r>
            <a:r>
              <a:rPr lang="sk-SK" dirty="0" err="1"/>
              <a:t>With</a:t>
            </a:r>
            <a:r>
              <a:rPr lang="sk-SK" dirty="0"/>
              <a:t> a </a:t>
            </a:r>
            <a:r>
              <a:rPr lang="sk-SK" dirty="0" err="1"/>
              <a:t>population</a:t>
            </a:r>
            <a:r>
              <a:rPr lang="sk-SK" dirty="0"/>
              <a:t> of </a:t>
            </a:r>
            <a:r>
              <a:rPr lang="sk-SK" dirty="0" err="1"/>
              <a:t>about</a:t>
            </a:r>
            <a:r>
              <a:rPr lang="sk-SK" dirty="0"/>
              <a:t> 78,353, </a:t>
            </a:r>
            <a:r>
              <a:rPr lang="sk-SK" dirty="0" err="1"/>
              <a:t>it</a:t>
            </a:r>
            <a:r>
              <a:rPr lang="sk-SK" dirty="0"/>
              <a:t> </a:t>
            </a:r>
            <a:r>
              <a:rPr lang="sk-SK" dirty="0" err="1"/>
              <a:t>is</a:t>
            </a:r>
            <a:r>
              <a:rPr lang="sk-SK" dirty="0"/>
              <a:t> </a:t>
            </a:r>
            <a:r>
              <a:rPr lang="sk-SK" dirty="0" err="1"/>
              <a:t>the</a:t>
            </a:r>
            <a:r>
              <a:rPr lang="sk-SK" dirty="0"/>
              <a:t> </a:t>
            </a:r>
            <a:r>
              <a:rPr lang="sk-SK" dirty="0" err="1"/>
              <a:t>fifth</a:t>
            </a:r>
            <a:r>
              <a:rPr lang="sk-SK" dirty="0"/>
              <a:t> </a:t>
            </a:r>
            <a:r>
              <a:rPr lang="sk-SK" dirty="0" err="1"/>
              <a:t>largest</a:t>
            </a:r>
            <a:r>
              <a:rPr lang="sk-SK" dirty="0"/>
              <a:t> city in Slovakia. </a:t>
            </a:r>
            <a:r>
              <a:rPr lang="sk-SK" dirty="0" err="1"/>
              <a:t>Also</a:t>
            </a:r>
            <a:r>
              <a:rPr lang="sk-SK" dirty="0"/>
              <a:t> </a:t>
            </a:r>
            <a:r>
              <a:rPr lang="sk-SK" dirty="0" err="1"/>
              <a:t>it´s</a:t>
            </a:r>
            <a:r>
              <a:rPr lang="sk-SK" dirty="0"/>
              <a:t> </a:t>
            </a:r>
            <a:r>
              <a:rPr lang="sk-SK" dirty="0" err="1"/>
              <a:t>one</a:t>
            </a:r>
            <a:r>
              <a:rPr lang="sk-SK" dirty="0"/>
              <a:t> of </a:t>
            </a:r>
            <a:r>
              <a:rPr lang="sk-SK" dirty="0" err="1"/>
              <a:t>the</a:t>
            </a:r>
            <a:r>
              <a:rPr lang="sk-SK" dirty="0"/>
              <a:t> </a:t>
            </a:r>
            <a:r>
              <a:rPr lang="sk-SK" dirty="0" err="1"/>
              <a:t>oldest</a:t>
            </a:r>
            <a:r>
              <a:rPr lang="sk-SK" dirty="0"/>
              <a:t> </a:t>
            </a:r>
            <a:r>
              <a:rPr lang="sk-SK" dirty="0" err="1"/>
              <a:t>cities</a:t>
            </a:r>
            <a:r>
              <a:rPr lang="sk-SK" dirty="0"/>
              <a:t> in Slovakia, </a:t>
            </a:r>
            <a:r>
              <a:rPr lang="sk-SK" dirty="0" err="1"/>
              <a:t>it</a:t>
            </a:r>
            <a:r>
              <a:rPr lang="sk-SK" dirty="0"/>
              <a:t> </a:t>
            </a:r>
            <a:r>
              <a:rPr lang="sk-SK" dirty="0" err="1"/>
              <a:t>was</a:t>
            </a:r>
            <a:r>
              <a:rPr lang="sk-SK" dirty="0"/>
              <a:t> </a:t>
            </a:r>
            <a:r>
              <a:rPr lang="sk-SK" dirty="0" err="1"/>
              <a:t>the</a:t>
            </a:r>
            <a:r>
              <a:rPr lang="sk-SK" dirty="0"/>
              <a:t> </a:t>
            </a:r>
            <a:r>
              <a:rPr lang="sk-SK" dirty="0" err="1"/>
              <a:t>political</a:t>
            </a:r>
            <a:r>
              <a:rPr lang="sk-SK" dirty="0"/>
              <a:t> center of </a:t>
            </a:r>
            <a:r>
              <a:rPr lang="sk-SK" dirty="0" err="1"/>
              <a:t>the</a:t>
            </a:r>
            <a:r>
              <a:rPr lang="sk-SK" dirty="0"/>
              <a:t> </a:t>
            </a:r>
            <a:r>
              <a:rPr lang="sk-SK" dirty="0" err="1"/>
              <a:t>Principality</a:t>
            </a:r>
            <a:r>
              <a:rPr lang="sk-SK" dirty="0"/>
              <a:t> of Nitra </a:t>
            </a:r>
            <a:r>
              <a:rPr lang="sk-SK" dirty="0" err="1"/>
              <a:t>but</a:t>
            </a:r>
            <a:r>
              <a:rPr lang="sk-SK" dirty="0"/>
              <a:t> </a:t>
            </a:r>
            <a:r>
              <a:rPr lang="sk-SK" dirty="0" err="1"/>
              <a:t>today</a:t>
            </a:r>
            <a:r>
              <a:rPr lang="sk-SK" dirty="0"/>
              <a:t> </a:t>
            </a:r>
            <a:r>
              <a:rPr lang="sk-SK" dirty="0" err="1"/>
              <a:t>it</a:t>
            </a:r>
            <a:r>
              <a:rPr lang="sk-SK" dirty="0"/>
              <a:t> </a:t>
            </a:r>
            <a:r>
              <a:rPr lang="sk-SK" dirty="0" err="1"/>
              <a:t>is</a:t>
            </a:r>
            <a:r>
              <a:rPr lang="sk-SK" dirty="0"/>
              <a:t> a </a:t>
            </a:r>
            <a:r>
              <a:rPr lang="sk-SK" dirty="0" err="1"/>
              <a:t>seat</a:t>
            </a:r>
            <a:r>
              <a:rPr lang="sk-SK" dirty="0"/>
              <a:t> of a kraj – Nitra </a:t>
            </a:r>
            <a:r>
              <a:rPr lang="sk-SK" dirty="0" err="1"/>
              <a:t>Region</a:t>
            </a:r>
            <a:r>
              <a:rPr lang="sk-SK" dirty="0"/>
              <a:t> and </a:t>
            </a:r>
            <a:r>
              <a:rPr lang="sk-SK" dirty="0" err="1"/>
              <a:t>an</a:t>
            </a:r>
            <a:r>
              <a:rPr lang="sk-SK" dirty="0"/>
              <a:t> okres – Nitra </a:t>
            </a:r>
            <a:r>
              <a:rPr lang="sk-SK" dirty="0" err="1"/>
              <a:t>District</a:t>
            </a:r>
            <a:r>
              <a:rPr lang="sk-SK" dirty="0"/>
              <a:t>.</a:t>
            </a:r>
          </a:p>
        </p:txBody>
      </p:sp>
      <p:pic>
        <p:nvPicPr>
          <p:cNvPr id="6" name="Obrázok 5">
            <a:extLst>
              <a:ext uri="{FF2B5EF4-FFF2-40B4-BE49-F238E27FC236}">
                <a16:creationId xmlns:a16="http://schemas.microsoft.com/office/drawing/2014/main" xmlns="" id="{EB8F31A0-921C-4F0C-847E-49A1A1F69F0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53381" y="1095663"/>
            <a:ext cx="4666673" cy="4666673"/>
          </a:xfrm>
          <a:prstGeom prst="rect">
            <a:avLst/>
          </a:prstGeom>
        </p:spPr>
      </p:pic>
      <p:sp>
        <p:nvSpPr>
          <p:cNvPr id="7" name="BlokTextu 6">
            <a:extLst>
              <a:ext uri="{FF2B5EF4-FFF2-40B4-BE49-F238E27FC236}">
                <a16:creationId xmlns:a16="http://schemas.microsoft.com/office/drawing/2014/main" xmlns="" id="{17CC5A60-E077-470D-8A58-FD3F1DE71DAA}"/>
              </a:ext>
            </a:extLst>
          </p:cNvPr>
          <p:cNvSpPr txBox="1"/>
          <p:nvPr/>
        </p:nvSpPr>
        <p:spPr>
          <a:xfrm>
            <a:off x="8257309" y="2830944"/>
            <a:ext cx="720436" cy="369332"/>
          </a:xfrm>
          <a:prstGeom prst="rect">
            <a:avLst/>
          </a:prstGeom>
          <a:noFill/>
        </p:spPr>
        <p:txBody>
          <a:bodyPr wrap="square" rtlCol="0">
            <a:spAutoFit/>
          </a:bodyPr>
          <a:lstStyle/>
          <a:p>
            <a:r>
              <a:rPr lang="sk-SK" b="1" dirty="0"/>
              <a:t>Nitra</a:t>
            </a:r>
          </a:p>
        </p:txBody>
      </p:sp>
    </p:spTree>
    <p:extLst>
      <p:ext uri="{BB962C8B-B14F-4D97-AF65-F5344CB8AC3E}">
        <p14:creationId xmlns:p14="http://schemas.microsoft.com/office/powerpoint/2010/main" xmlns="" val="248513276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0F3D093-F57C-4008-9333-DB34AF5CB018}"/>
              </a:ext>
            </a:extLst>
          </p:cNvPr>
          <p:cNvSpPr>
            <a:spLocks noGrp="1"/>
          </p:cNvSpPr>
          <p:nvPr>
            <p:ph type="title"/>
          </p:nvPr>
        </p:nvSpPr>
        <p:spPr>
          <a:xfrm>
            <a:off x="0" y="782998"/>
            <a:ext cx="12192000" cy="1325563"/>
          </a:xfrm>
        </p:spPr>
        <p:txBody>
          <a:bodyPr>
            <a:normAutofit fontScale="90000"/>
          </a:bodyPr>
          <a:lstStyle/>
          <a:p>
            <a:r>
              <a:rPr lang="sk-SK" dirty="0" err="1"/>
              <a:t>Mayor</a:t>
            </a:r>
            <a:r>
              <a:rPr lang="sk-SK" dirty="0"/>
              <a:t> : Marek </a:t>
            </a:r>
            <a:r>
              <a:rPr lang="sk-SK" dirty="0" err="1"/>
              <a:t>Hattas</a:t>
            </a:r>
            <a:r>
              <a:rPr lang="sk-SK" dirty="0"/>
              <a:t> </a:t>
            </a:r>
            <a:br>
              <a:rPr lang="sk-SK" dirty="0"/>
            </a:br>
            <a:r>
              <a:rPr lang="sk-SK" dirty="0" err="1"/>
              <a:t>Total</a:t>
            </a:r>
            <a:r>
              <a:rPr lang="sk-SK" dirty="0"/>
              <a:t> </a:t>
            </a:r>
            <a:r>
              <a:rPr lang="sk-SK" dirty="0" err="1"/>
              <a:t>Area</a:t>
            </a:r>
            <a:r>
              <a:rPr lang="sk-SK" dirty="0"/>
              <a:t> : 100.48 km2</a:t>
            </a:r>
            <a:br>
              <a:rPr lang="sk-SK" dirty="0"/>
            </a:br>
            <a:r>
              <a:rPr lang="sk-SK" dirty="0" err="1"/>
              <a:t>Elevation</a:t>
            </a:r>
            <a:r>
              <a:rPr lang="sk-SK" dirty="0"/>
              <a:t> : 190 m – 620 </a:t>
            </a:r>
            <a:r>
              <a:rPr lang="sk-SK" dirty="0" err="1"/>
              <a:t>ft</a:t>
            </a:r>
            <a:r>
              <a:rPr lang="sk-SK" dirty="0"/>
              <a:t/>
            </a:r>
            <a:br>
              <a:rPr lang="sk-SK" dirty="0"/>
            </a:br>
            <a:r>
              <a:rPr lang="sk-SK" dirty="0"/>
              <a:t/>
            </a:r>
            <a:br>
              <a:rPr lang="sk-SK" dirty="0"/>
            </a:br>
            <a:endParaRPr lang="sk-SK" dirty="0"/>
          </a:p>
        </p:txBody>
      </p:sp>
      <p:pic>
        <p:nvPicPr>
          <p:cNvPr id="5" name="Obrázok 4">
            <a:extLst>
              <a:ext uri="{FF2B5EF4-FFF2-40B4-BE49-F238E27FC236}">
                <a16:creationId xmlns:a16="http://schemas.microsoft.com/office/drawing/2014/main" xmlns="" id="{715DCE97-C6B8-476C-B9FB-481E4CE3712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2825" y="4137097"/>
            <a:ext cx="2435802" cy="1623868"/>
          </a:xfrm>
          <a:prstGeom prst="rect">
            <a:avLst/>
          </a:prstGeom>
        </p:spPr>
      </p:pic>
      <p:pic>
        <p:nvPicPr>
          <p:cNvPr id="7" name="Obrázok 6">
            <a:extLst>
              <a:ext uri="{FF2B5EF4-FFF2-40B4-BE49-F238E27FC236}">
                <a16:creationId xmlns:a16="http://schemas.microsoft.com/office/drawing/2014/main" xmlns="" id="{0B8214CF-671F-4412-89D0-30D66A43412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651492" y="3142890"/>
            <a:ext cx="2527683" cy="2932112"/>
          </a:xfrm>
          <a:prstGeom prst="rect">
            <a:avLst/>
          </a:prstGeom>
        </p:spPr>
      </p:pic>
      <p:sp>
        <p:nvSpPr>
          <p:cNvPr id="8" name="BlokTextu 7">
            <a:extLst>
              <a:ext uri="{FF2B5EF4-FFF2-40B4-BE49-F238E27FC236}">
                <a16:creationId xmlns:a16="http://schemas.microsoft.com/office/drawing/2014/main" xmlns="" id="{A3967946-676A-4B82-B630-4238BE5F905F}"/>
              </a:ext>
            </a:extLst>
          </p:cNvPr>
          <p:cNvSpPr txBox="1"/>
          <p:nvPr/>
        </p:nvSpPr>
        <p:spPr>
          <a:xfrm>
            <a:off x="1012825" y="3152001"/>
            <a:ext cx="2964873" cy="553998"/>
          </a:xfrm>
          <a:prstGeom prst="rect">
            <a:avLst/>
          </a:prstGeom>
          <a:noFill/>
        </p:spPr>
        <p:txBody>
          <a:bodyPr wrap="square" rtlCol="0">
            <a:spAutoFit/>
          </a:bodyPr>
          <a:lstStyle/>
          <a:p>
            <a:r>
              <a:rPr lang="sk-SK" sz="3000" dirty="0" err="1"/>
              <a:t>Flag</a:t>
            </a:r>
            <a:r>
              <a:rPr lang="sk-SK" sz="3000" dirty="0"/>
              <a:t> :</a:t>
            </a:r>
          </a:p>
        </p:txBody>
      </p:sp>
      <p:sp>
        <p:nvSpPr>
          <p:cNvPr id="9" name="BlokTextu 8">
            <a:extLst>
              <a:ext uri="{FF2B5EF4-FFF2-40B4-BE49-F238E27FC236}">
                <a16:creationId xmlns:a16="http://schemas.microsoft.com/office/drawing/2014/main" xmlns="" id="{0BD4905C-0982-45C7-B299-2F0338207EB4}"/>
              </a:ext>
            </a:extLst>
          </p:cNvPr>
          <p:cNvSpPr txBox="1"/>
          <p:nvPr/>
        </p:nvSpPr>
        <p:spPr>
          <a:xfrm>
            <a:off x="8128000" y="2046577"/>
            <a:ext cx="2977284" cy="553998"/>
          </a:xfrm>
          <a:prstGeom prst="rect">
            <a:avLst/>
          </a:prstGeom>
          <a:noFill/>
        </p:spPr>
        <p:txBody>
          <a:bodyPr wrap="square" rtlCol="0">
            <a:spAutoFit/>
          </a:bodyPr>
          <a:lstStyle/>
          <a:p>
            <a:r>
              <a:rPr lang="sk-SK" sz="3000" dirty="0" err="1"/>
              <a:t>Coat</a:t>
            </a:r>
            <a:r>
              <a:rPr lang="sk-SK" sz="3000" dirty="0"/>
              <a:t> of </a:t>
            </a:r>
            <a:r>
              <a:rPr lang="sk-SK" sz="3000" dirty="0" err="1"/>
              <a:t>arms</a:t>
            </a:r>
            <a:r>
              <a:rPr lang="sk-SK" sz="3000" dirty="0"/>
              <a:t> :</a:t>
            </a:r>
          </a:p>
        </p:txBody>
      </p:sp>
    </p:spTree>
    <p:extLst>
      <p:ext uri="{BB962C8B-B14F-4D97-AF65-F5344CB8AC3E}">
        <p14:creationId xmlns:p14="http://schemas.microsoft.com/office/powerpoint/2010/main" xmlns="" val="992944902"/>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down)">
                                      <p:cBhvr>
                                        <p:cTn id="14" dur="580">
                                          <p:stCondLst>
                                            <p:cond delay="0"/>
                                          </p:stCondLst>
                                        </p:cTn>
                                        <p:tgtEl>
                                          <p:spTgt spid="8">
                                            <p:txEl>
                                              <p:pRg st="0" end="0"/>
                                            </p:txEl>
                                          </p:spTgt>
                                        </p:tgtEl>
                                      </p:cBhvr>
                                    </p:animEffect>
                                    <p:anim calcmode="lin" valueType="num">
                                      <p:cBhvr>
                                        <p:cTn id="15"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xEl>
                                              <p:pRg st="0" end="0"/>
                                            </p:txEl>
                                          </p:spTgt>
                                        </p:tgtEl>
                                      </p:cBhvr>
                                      <p:to x="100000" y="60000"/>
                                    </p:animScale>
                                    <p:animScale>
                                      <p:cBhvr>
                                        <p:cTn id="21" dur="166" decel="50000">
                                          <p:stCondLst>
                                            <p:cond delay="676"/>
                                          </p:stCondLst>
                                        </p:cTn>
                                        <p:tgtEl>
                                          <p:spTgt spid="8">
                                            <p:txEl>
                                              <p:pRg st="0" end="0"/>
                                            </p:txEl>
                                          </p:spTgt>
                                        </p:tgtEl>
                                      </p:cBhvr>
                                      <p:to x="100000" y="100000"/>
                                    </p:animScale>
                                    <p:animScale>
                                      <p:cBhvr>
                                        <p:cTn id="22" dur="26">
                                          <p:stCondLst>
                                            <p:cond delay="1312"/>
                                          </p:stCondLst>
                                        </p:cTn>
                                        <p:tgtEl>
                                          <p:spTgt spid="8">
                                            <p:txEl>
                                              <p:pRg st="0" end="0"/>
                                            </p:txEl>
                                          </p:spTgt>
                                        </p:tgtEl>
                                      </p:cBhvr>
                                      <p:to x="100000" y="80000"/>
                                    </p:animScale>
                                    <p:animScale>
                                      <p:cBhvr>
                                        <p:cTn id="23" dur="166" decel="50000">
                                          <p:stCondLst>
                                            <p:cond delay="1338"/>
                                          </p:stCondLst>
                                        </p:cTn>
                                        <p:tgtEl>
                                          <p:spTgt spid="8">
                                            <p:txEl>
                                              <p:pRg st="0" end="0"/>
                                            </p:txEl>
                                          </p:spTgt>
                                        </p:tgtEl>
                                      </p:cBhvr>
                                      <p:to x="100000" y="100000"/>
                                    </p:animScale>
                                    <p:animScale>
                                      <p:cBhvr>
                                        <p:cTn id="24" dur="26">
                                          <p:stCondLst>
                                            <p:cond delay="1642"/>
                                          </p:stCondLst>
                                        </p:cTn>
                                        <p:tgtEl>
                                          <p:spTgt spid="8">
                                            <p:txEl>
                                              <p:pRg st="0" end="0"/>
                                            </p:txEl>
                                          </p:spTgt>
                                        </p:tgtEl>
                                      </p:cBhvr>
                                      <p:to x="100000" y="90000"/>
                                    </p:animScale>
                                    <p:animScale>
                                      <p:cBhvr>
                                        <p:cTn id="25" dur="166" decel="50000">
                                          <p:stCondLst>
                                            <p:cond delay="1668"/>
                                          </p:stCondLst>
                                        </p:cTn>
                                        <p:tgtEl>
                                          <p:spTgt spid="8">
                                            <p:txEl>
                                              <p:pRg st="0" end="0"/>
                                            </p:txEl>
                                          </p:spTgt>
                                        </p:tgtEl>
                                      </p:cBhvr>
                                      <p:to x="100000" y="100000"/>
                                    </p:animScale>
                                    <p:animScale>
                                      <p:cBhvr>
                                        <p:cTn id="26" dur="26">
                                          <p:stCondLst>
                                            <p:cond delay="1808"/>
                                          </p:stCondLst>
                                        </p:cTn>
                                        <p:tgtEl>
                                          <p:spTgt spid="8">
                                            <p:txEl>
                                              <p:pRg st="0" end="0"/>
                                            </p:txEl>
                                          </p:spTgt>
                                        </p:tgtEl>
                                      </p:cBhvr>
                                      <p:to x="100000" y="95000"/>
                                    </p:animScale>
                                    <p:animScale>
                                      <p:cBhvr>
                                        <p:cTn id="27" dur="166" decel="50000">
                                          <p:stCondLst>
                                            <p:cond delay="1834"/>
                                          </p:stCondLst>
                                        </p:cTn>
                                        <p:tgtEl>
                                          <p:spTgt spid="8">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4)">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p:cTn id="3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3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40" dur="1000"/>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E85412-3FD8-4A1D-BE96-5B88905E0E64}"/>
              </a:ext>
            </a:extLst>
          </p:cNvPr>
          <p:cNvSpPr>
            <a:spLocks noGrp="1"/>
          </p:cNvSpPr>
          <p:nvPr>
            <p:ph type="title"/>
          </p:nvPr>
        </p:nvSpPr>
        <p:spPr>
          <a:xfrm>
            <a:off x="0" y="0"/>
            <a:ext cx="1874982" cy="877455"/>
          </a:xfrm>
        </p:spPr>
        <p:txBody>
          <a:bodyPr>
            <a:normAutofit/>
          </a:bodyPr>
          <a:lstStyle/>
          <a:p>
            <a:r>
              <a:rPr lang="sk-SK" dirty="0" err="1">
                <a:solidFill>
                  <a:srgbClr val="660033"/>
                </a:solidFill>
              </a:rPr>
              <a:t>History</a:t>
            </a:r>
            <a:r>
              <a:rPr lang="sk-SK" dirty="0">
                <a:solidFill>
                  <a:srgbClr val="660033"/>
                </a:solidFill>
              </a:rPr>
              <a:t> </a:t>
            </a:r>
          </a:p>
        </p:txBody>
      </p:sp>
      <p:sp>
        <p:nvSpPr>
          <p:cNvPr id="5" name="BlokTextu 4">
            <a:extLst>
              <a:ext uri="{FF2B5EF4-FFF2-40B4-BE49-F238E27FC236}">
                <a16:creationId xmlns:a16="http://schemas.microsoft.com/office/drawing/2014/main" xmlns="" id="{1A38AF81-FA98-45E6-BDF5-D32C80D18838}"/>
              </a:ext>
            </a:extLst>
          </p:cNvPr>
          <p:cNvSpPr txBox="1"/>
          <p:nvPr/>
        </p:nvSpPr>
        <p:spPr>
          <a:xfrm>
            <a:off x="0" y="877455"/>
            <a:ext cx="11877964" cy="5093702"/>
          </a:xfrm>
          <a:prstGeom prst="rect">
            <a:avLst/>
          </a:prstGeom>
          <a:noFill/>
        </p:spPr>
        <p:txBody>
          <a:bodyPr wrap="square">
            <a:spAutoFit/>
          </a:bodyPr>
          <a:lstStyle/>
          <a:p>
            <a:r>
              <a:rPr lang="en-US" sz="2500" dirty="0"/>
              <a:t>After World War I and in the atmosphere of postwar chaos and raising anarchy, the Hungarian National Council in Nitra decided to negotiate with the Czechoslovak Army, pushing out Hungarian military forces and police from the territory of present Slovakia. The Hungarian National Council and the Town Council needed the Czechoslovak Army to restore public order, but hoped that situation was only temporary and formally protested against the "occupation" on 10 December 1918. However, the town became a part of Czechoslovakia. Nitra continued to be the seat of the Nitra county, until it was dissolved in 1928. In 1933, Nitra played an important role </a:t>
            </a:r>
            <a:endParaRPr lang="sk-SK" sz="2500" dirty="0"/>
          </a:p>
          <a:p>
            <a:r>
              <a:rPr lang="en-US" sz="2500" dirty="0"/>
              <a:t>in the Slovak autonomist movement when</a:t>
            </a:r>
            <a:endParaRPr lang="sk-SK" sz="2500" dirty="0"/>
          </a:p>
          <a:p>
            <a:r>
              <a:rPr lang="en-US" sz="2500" dirty="0"/>
              <a:t> the </a:t>
            </a:r>
            <a:r>
              <a:rPr lang="en-US" sz="2500" dirty="0" err="1"/>
              <a:t>Pribina's</a:t>
            </a:r>
            <a:r>
              <a:rPr lang="en-US" sz="2500" dirty="0"/>
              <a:t> Celebration (the anniversary</a:t>
            </a:r>
            <a:endParaRPr lang="sk-SK" sz="2500" dirty="0"/>
          </a:p>
          <a:p>
            <a:r>
              <a:rPr lang="en-US" sz="2500" dirty="0"/>
              <a:t> of the consecration of the first Christian church) </a:t>
            </a:r>
            <a:endParaRPr lang="sk-SK" sz="2500" dirty="0"/>
          </a:p>
          <a:p>
            <a:r>
              <a:rPr lang="en-US" sz="2500" dirty="0"/>
              <a:t>turned to the largest demonstration against</a:t>
            </a:r>
            <a:endParaRPr lang="sk-SK" sz="2500" dirty="0"/>
          </a:p>
          <a:p>
            <a:r>
              <a:rPr lang="en-US" sz="2500" dirty="0"/>
              <a:t> Czechoslovakism.</a:t>
            </a:r>
            <a:r>
              <a:rPr lang="sk-SK" sz="2500" dirty="0"/>
              <a:t> </a:t>
            </a:r>
          </a:p>
        </p:txBody>
      </p:sp>
      <p:pic>
        <p:nvPicPr>
          <p:cNvPr id="7" name="Obrázok 6">
            <a:extLst>
              <a:ext uri="{FF2B5EF4-FFF2-40B4-BE49-F238E27FC236}">
                <a16:creationId xmlns:a16="http://schemas.microsoft.com/office/drawing/2014/main" xmlns="" id="{C62EB6C1-C7F7-4399-ACF4-9A976803B00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15200" y="3804613"/>
            <a:ext cx="4055687" cy="2703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14008479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2000"/>
                                        <p:tgtEl>
                                          <p:spTgt spid="5">
                                            <p:txEl>
                                              <p:pRg st="0" end="0"/>
                                            </p:txEl>
                                          </p:spTgt>
                                        </p:tgtEl>
                                      </p:cBhvr>
                                    </p:animEffect>
                                    <p:anim calcmode="lin" valueType="num">
                                      <p:cBhvr>
                                        <p:cTn id="17"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8"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5">
                                            <p:txEl>
                                              <p:pRg st="0" end="0"/>
                                            </p:txEl>
                                          </p:spTgt>
                                        </p:tgtEl>
                                        <p:attrNameLst>
                                          <p:attrName>ppt_w</p:attrName>
                                        </p:attrNameLst>
                                      </p:cBhvr>
                                      <p:tavLst>
                                        <p:tav tm="0">
                                          <p:val>
                                            <p:fltVal val="0"/>
                                          </p:val>
                                        </p:tav>
                                        <p:tav tm="100000">
                                          <p:val>
                                            <p:strVal val="#ppt_w"/>
                                          </p:val>
                                        </p:tav>
                                      </p:tavLst>
                                    </p:anim>
                                  </p:childTnLst>
                                </p:cTn>
                              </p:par>
                              <p:par>
                                <p:cTn id="20" presetID="35" presetClass="entr" presetSubtype="0"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2000"/>
                                        <p:tgtEl>
                                          <p:spTgt spid="5">
                                            <p:txEl>
                                              <p:pRg st="1" end="1"/>
                                            </p:txEl>
                                          </p:spTgt>
                                        </p:tgtEl>
                                      </p:cBhvr>
                                    </p:animEffect>
                                    <p:anim calcmode="lin" valueType="num">
                                      <p:cBhvr>
                                        <p:cTn id="23"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4"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5" dur="2000" fill="hold"/>
                                        <p:tgtEl>
                                          <p:spTgt spid="5">
                                            <p:txEl>
                                              <p:pRg st="1" end="1"/>
                                            </p:txEl>
                                          </p:spTgt>
                                        </p:tgtEl>
                                        <p:attrNameLst>
                                          <p:attrName>ppt_w</p:attrName>
                                        </p:attrNameLst>
                                      </p:cBhvr>
                                      <p:tavLst>
                                        <p:tav tm="0">
                                          <p:val>
                                            <p:fltVal val="0"/>
                                          </p:val>
                                        </p:tav>
                                        <p:tav tm="100000">
                                          <p:val>
                                            <p:strVal val="#ppt_w"/>
                                          </p:val>
                                        </p:tav>
                                      </p:tavLst>
                                    </p:anim>
                                  </p:childTnLst>
                                </p:cTn>
                              </p:par>
                              <p:par>
                                <p:cTn id="26" presetID="35" presetClass="entr" presetSubtype="0"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2000"/>
                                        <p:tgtEl>
                                          <p:spTgt spid="5">
                                            <p:txEl>
                                              <p:pRg st="2" end="2"/>
                                            </p:txEl>
                                          </p:spTgt>
                                        </p:tgtEl>
                                      </p:cBhvr>
                                    </p:animEffect>
                                    <p:anim calcmode="lin" valueType="num">
                                      <p:cBhvr>
                                        <p:cTn id="29" dur="2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0"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2000" fill="hold"/>
                                        <p:tgtEl>
                                          <p:spTgt spid="5">
                                            <p:txEl>
                                              <p:pRg st="2" end="2"/>
                                            </p:txEl>
                                          </p:spTgt>
                                        </p:tgtEl>
                                        <p:attrNameLst>
                                          <p:attrName>ppt_w</p:attrName>
                                        </p:attrNameLst>
                                      </p:cBhvr>
                                      <p:tavLst>
                                        <p:tav tm="0">
                                          <p:val>
                                            <p:fltVal val="0"/>
                                          </p:val>
                                        </p:tav>
                                        <p:tav tm="100000">
                                          <p:val>
                                            <p:strVal val="#ppt_w"/>
                                          </p:val>
                                        </p:tav>
                                      </p:tavLst>
                                    </p:anim>
                                  </p:childTnLst>
                                </p:cTn>
                              </p:par>
                              <p:par>
                                <p:cTn id="32" presetID="35"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2000"/>
                                        <p:tgtEl>
                                          <p:spTgt spid="5">
                                            <p:txEl>
                                              <p:pRg st="3" end="3"/>
                                            </p:txEl>
                                          </p:spTgt>
                                        </p:tgtEl>
                                      </p:cBhvr>
                                    </p:animEffect>
                                    <p:anim calcmode="lin" valueType="num">
                                      <p:cBhvr>
                                        <p:cTn id="35" dur="2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6" dur="2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7" dur="2000" fill="hold"/>
                                        <p:tgtEl>
                                          <p:spTgt spid="5">
                                            <p:txEl>
                                              <p:pRg st="3" end="3"/>
                                            </p:txEl>
                                          </p:spTgt>
                                        </p:tgtEl>
                                        <p:attrNameLst>
                                          <p:attrName>ppt_w</p:attrName>
                                        </p:attrNameLst>
                                      </p:cBhvr>
                                      <p:tavLst>
                                        <p:tav tm="0">
                                          <p:val>
                                            <p:fltVal val="0"/>
                                          </p:val>
                                        </p:tav>
                                        <p:tav tm="100000">
                                          <p:val>
                                            <p:strVal val="#ppt_w"/>
                                          </p:val>
                                        </p:tav>
                                      </p:tavLst>
                                    </p:anim>
                                  </p:childTnLst>
                                </p:cTn>
                              </p:par>
                              <p:par>
                                <p:cTn id="38" presetID="35" presetClass="entr" presetSubtype="0" fill="hold" nodeType="with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2000"/>
                                        <p:tgtEl>
                                          <p:spTgt spid="5">
                                            <p:txEl>
                                              <p:pRg st="4" end="4"/>
                                            </p:txEl>
                                          </p:spTgt>
                                        </p:tgtEl>
                                      </p:cBhvr>
                                    </p:animEffect>
                                    <p:anim calcmode="lin" valueType="num">
                                      <p:cBhvr>
                                        <p:cTn id="41" dur="2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2" dur="2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3" dur="2000" fill="hold"/>
                                        <p:tgtEl>
                                          <p:spTgt spid="5">
                                            <p:txEl>
                                              <p:pRg st="4" end="4"/>
                                            </p:txEl>
                                          </p:spTgt>
                                        </p:tgtEl>
                                        <p:attrNameLst>
                                          <p:attrName>ppt_w</p:attrName>
                                        </p:attrNameLst>
                                      </p:cBhvr>
                                      <p:tavLst>
                                        <p:tav tm="0">
                                          <p:val>
                                            <p:fltVal val="0"/>
                                          </p:val>
                                        </p:tav>
                                        <p:tav tm="100000">
                                          <p:val>
                                            <p:strVal val="#ppt_w"/>
                                          </p:val>
                                        </p:tav>
                                      </p:tavLst>
                                    </p:anim>
                                  </p:childTnLst>
                                </p:cTn>
                              </p:par>
                              <p:par>
                                <p:cTn id="44" presetID="35" presetClass="entr" presetSubtype="0" fill="hold" nodeType="with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fade">
                                      <p:cBhvr>
                                        <p:cTn id="46" dur="2000"/>
                                        <p:tgtEl>
                                          <p:spTgt spid="5">
                                            <p:txEl>
                                              <p:pRg st="5" end="5"/>
                                            </p:txEl>
                                          </p:spTgt>
                                        </p:tgtEl>
                                      </p:cBhvr>
                                    </p:animEffect>
                                    <p:anim calcmode="lin" valueType="num">
                                      <p:cBhvr>
                                        <p:cTn id="47" dur="2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48" dur="2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9" dur="2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3"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a:extLst>
              <a:ext uri="{FF2B5EF4-FFF2-40B4-BE49-F238E27FC236}">
                <a16:creationId xmlns:a16="http://schemas.microsoft.com/office/drawing/2014/main" xmlns="" id="{70EE6850-22B0-4BA0-AC4F-F96A74759CA8}"/>
              </a:ext>
            </a:extLst>
          </p:cNvPr>
          <p:cNvSpPr txBox="1"/>
          <p:nvPr/>
        </p:nvSpPr>
        <p:spPr>
          <a:xfrm>
            <a:off x="0" y="0"/>
            <a:ext cx="12192000" cy="2400657"/>
          </a:xfrm>
          <a:prstGeom prst="rect">
            <a:avLst/>
          </a:prstGeom>
          <a:noFill/>
        </p:spPr>
        <p:txBody>
          <a:bodyPr wrap="square">
            <a:spAutoFit/>
          </a:bodyPr>
          <a:lstStyle/>
          <a:p>
            <a:r>
              <a:rPr lang="en-US" sz="2500" dirty="0"/>
              <a:t>After break-up of Czechoslovakia in 1939, Nitra became a part of the First Slovak Republic and once again a seat of Nitra county until 1945. The period of the First Slovak Republic was tragic for the numerous Jewish population of Nitra, which was first victimized by the anti-Jewish law and then mostly exterminated in German concentration camps (90% of Jewish citizens).</a:t>
            </a:r>
            <a:r>
              <a:rPr lang="sk-SK" sz="2500" dirty="0"/>
              <a:t> </a:t>
            </a:r>
            <a:r>
              <a:rPr lang="en-US" sz="2500" dirty="0"/>
              <a:t>The city was liberated by the Soviet Red Army in 1945, for only three years of restored democracy in Czechoslovakia.</a:t>
            </a:r>
            <a:endParaRPr lang="sk-SK" sz="2500" dirty="0"/>
          </a:p>
        </p:txBody>
      </p:sp>
      <p:sp>
        <p:nvSpPr>
          <p:cNvPr id="7" name="BlokTextu 6">
            <a:extLst>
              <a:ext uri="{FF2B5EF4-FFF2-40B4-BE49-F238E27FC236}">
                <a16:creationId xmlns:a16="http://schemas.microsoft.com/office/drawing/2014/main" xmlns="" id="{F01AA813-76E7-40FC-86A2-E8B3198ABBBA}"/>
              </a:ext>
            </a:extLst>
          </p:cNvPr>
          <p:cNvSpPr txBox="1"/>
          <p:nvPr/>
        </p:nvSpPr>
        <p:spPr>
          <a:xfrm>
            <a:off x="0" y="2206387"/>
            <a:ext cx="12192000" cy="3170099"/>
          </a:xfrm>
          <a:prstGeom prst="rect">
            <a:avLst/>
          </a:prstGeom>
          <a:noFill/>
        </p:spPr>
        <p:txBody>
          <a:bodyPr wrap="square">
            <a:spAutoFit/>
          </a:bodyPr>
          <a:lstStyle/>
          <a:p>
            <a:pPr algn="l"/>
            <a:r>
              <a:rPr lang="en-US" sz="2500" i="0" dirty="0">
                <a:effectLst/>
                <a:latin typeface="Arial" panose="020B0604020202020204" pitchFamily="34" charset="0"/>
              </a:rPr>
              <a:t>Slovak historians believe that Nitra is the location of the oldest Slovakian Jewish community.</a:t>
            </a:r>
            <a:r>
              <a:rPr lang="sk-SK" sz="2500" dirty="0">
                <a:latin typeface="Arial" panose="020B0604020202020204" pitchFamily="34" charset="0"/>
              </a:rPr>
              <a:t> </a:t>
            </a:r>
            <a:r>
              <a:rPr lang="en-US" sz="2500" i="0" dirty="0">
                <a:effectLst/>
                <a:latin typeface="Arial" panose="020B0604020202020204" pitchFamily="34" charset="0"/>
              </a:rPr>
              <a:t>The Communist period from 1948 to 1989 was marked by the oppression of the Catholic church, which has traditionally had a strong presence in Nitra. Catholic seminaries, monasteries and other properties were nationalized and converted to museums, schools and offices. This period experienced extensive growth, building of housing projects and</a:t>
            </a:r>
            <a:endParaRPr lang="sk-SK" sz="2500" i="0" dirty="0">
              <a:effectLst/>
              <a:latin typeface="Arial" panose="020B0604020202020204" pitchFamily="34" charset="0"/>
            </a:endParaRPr>
          </a:p>
          <a:p>
            <a:pPr algn="l"/>
            <a:r>
              <a:rPr lang="en-US" sz="2500" i="0" dirty="0">
                <a:effectLst/>
                <a:latin typeface="Arial" panose="020B0604020202020204" pitchFamily="34" charset="0"/>
              </a:rPr>
              <a:t> annexing of formerly independent villages.</a:t>
            </a:r>
            <a:endParaRPr lang="sk-SK" sz="2500" i="0" dirty="0">
              <a:effectLst/>
              <a:latin typeface="Arial" panose="020B0604020202020204" pitchFamily="34" charset="0"/>
            </a:endParaRPr>
          </a:p>
          <a:p>
            <a:pPr algn="l"/>
            <a:r>
              <a:rPr lang="en-US" sz="2500" i="0" dirty="0">
                <a:effectLst/>
                <a:latin typeface="Arial" panose="020B0604020202020204" pitchFamily="34" charset="0"/>
              </a:rPr>
              <a:t> </a:t>
            </a:r>
          </a:p>
        </p:txBody>
      </p:sp>
      <p:pic>
        <p:nvPicPr>
          <p:cNvPr id="9" name="Obrázok 8">
            <a:extLst>
              <a:ext uri="{FF2B5EF4-FFF2-40B4-BE49-F238E27FC236}">
                <a16:creationId xmlns:a16="http://schemas.microsoft.com/office/drawing/2014/main" xmlns="" id="{B77FAEB5-79C6-4FCA-ADA6-444F7FD331B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79855" y="4325435"/>
            <a:ext cx="3417454" cy="23815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380204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down)">
                                      <p:cBhvr>
                                        <p:cTn id="13" dur="500"/>
                                        <p:tgtEl>
                                          <p:spTgt spid="7">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down)">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800" decel="100000"/>
                                        <p:tgtEl>
                                          <p:spTgt spid="9"/>
                                        </p:tgtEl>
                                      </p:cBhvr>
                                    </p:animEffect>
                                    <p:anim calcmode="lin" valueType="num">
                                      <p:cBhvr>
                                        <p:cTn id="22" dur="800" decel="100000" fill="hold"/>
                                        <p:tgtEl>
                                          <p:spTgt spid="9"/>
                                        </p:tgtEl>
                                        <p:attrNameLst>
                                          <p:attrName>style.rotation</p:attrName>
                                        </p:attrNameLst>
                                      </p:cBhvr>
                                      <p:tavLst>
                                        <p:tav tm="0">
                                          <p:val>
                                            <p:fltVal val="-90"/>
                                          </p:val>
                                        </p:tav>
                                        <p:tav tm="100000">
                                          <p:val>
                                            <p:fltVal val="0"/>
                                          </p:val>
                                        </p:tav>
                                      </p:tavLst>
                                    </p:anim>
                                    <p:anim calcmode="lin" valueType="num">
                                      <p:cBhvr>
                                        <p:cTn id="23" dur="800" decel="100000" fill="hold"/>
                                        <p:tgtEl>
                                          <p:spTgt spid="9"/>
                                        </p:tgtEl>
                                        <p:attrNameLst>
                                          <p:attrName>ppt_x</p:attrName>
                                        </p:attrNameLst>
                                      </p:cBhvr>
                                      <p:tavLst>
                                        <p:tav tm="0">
                                          <p:val>
                                            <p:strVal val="#ppt_x+0.4"/>
                                          </p:val>
                                        </p:tav>
                                        <p:tav tm="100000">
                                          <p:val>
                                            <p:strVal val="#ppt_x-0.05"/>
                                          </p:val>
                                        </p:tav>
                                      </p:tavLst>
                                    </p:anim>
                                    <p:anim calcmode="lin" valueType="num">
                                      <p:cBhvr>
                                        <p:cTn id="24" dur="800" decel="100000" fill="hold"/>
                                        <p:tgtEl>
                                          <p:spTgt spid="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8CE49F-098C-482F-96BB-86DD42DEA91E}"/>
              </a:ext>
            </a:extLst>
          </p:cNvPr>
          <p:cNvSpPr>
            <a:spLocks noGrp="1"/>
          </p:cNvSpPr>
          <p:nvPr>
            <p:ph type="title"/>
          </p:nvPr>
        </p:nvSpPr>
        <p:spPr>
          <a:xfrm>
            <a:off x="0" y="101600"/>
            <a:ext cx="3500582" cy="586220"/>
          </a:xfrm>
        </p:spPr>
        <p:txBody>
          <a:bodyPr>
            <a:noAutofit/>
          </a:bodyPr>
          <a:lstStyle/>
          <a:p>
            <a:r>
              <a:rPr lang="sk-SK" sz="4500" dirty="0" err="1"/>
              <a:t>Main</a:t>
            </a:r>
            <a:r>
              <a:rPr lang="sk-SK" sz="4500" dirty="0"/>
              <a:t> </a:t>
            </a:r>
            <a:r>
              <a:rPr lang="sk-SK" sz="4500" dirty="0" err="1"/>
              <a:t>sights</a:t>
            </a:r>
            <a:endParaRPr lang="sk-SK" sz="4500" dirty="0"/>
          </a:p>
        </p:txBody>
      </p:sp>
      <p:sp>
        <p:nvSpPr>
          <p:cNvPr id="4" name="BlokTextu 3">
            <a:extLst>
              <a:ext uri="{FF2B5EF4-FFF2-40B4-BE49-F238E27FC236}">
                <a16:creationId xmlns:a16="http://schemas.microsoft.com/office/drawing/2014/main" xmlns="" id="{8C846755-03CB-424F-B6BC-146C0AF654F9}"/>
              </a:ext>
            </a:extLst>
          </p:cNvPr>
          <p:cNvSpPr txBox="1"/>
          <p:nvPr/>
        </p:nvSpPr>
        <p:spPr>
          <a:xfrm>
            <a:off x="0" y="1052946"/>
            <a:ext cx="11757891" cy="477054"/>
          </a:xfrm>
          <a:prstGeom prst="rect">
            <a:avLst/>
          </a:prstGeom>
          <a:noFill/>
        </p:spPr>
        <p:txBody>
          <a:bodyPr wrap="square" rtlCol="0">
            <a:spAutoFit/>
          </a:bodyPr>
          <a:lstStyle/>
          <a:p>
            <a:r>
              <a:rPr lang="sk-SK" sz="2500" dirty="0"/>
              <a:t>- Nitra </a:t>
            </a:r>
            <a:r>
              <a:rPr lang="sk-SK" sz="2500" dirty="0" err="1"/>
              <a:t>Castle</a:t>
            </a:r>
            <a:r>
              <a:rPr lang="sk-SK" sz="2500" dirty="0"/>
              <a:t>, </a:t>
            </a:r>
            <a:r>
              <a:rPr lang="sk-SK" sz="2500" dirty="0" err="1"/>
              <a:t>Calvary</a:t>
            </a:r>
            <a:r>
              <a:rPr lang="sk-SK" sz="2500" dirty="0"/>
              <a:t> </a:t>
            </a:r>
            <a:r>
              <a:rPr lang="sk-SK" sz="2500" dirty="0" err="1"/>
              <a:t>hill</a:t>
            </a:r>
            <a:r>
              <a:rPr lang="sk-SK" sz="2500" dirty="0"/>
              <a:t>, </a:t>
            </a:r>
            <a:r>
              <a:rPr lang="sk-SK" sz="2500" dirty="0" err="1"/>
              <a:t>Emmeram´s</a:t>
            </a:r>
            <a:r>
              <a:rPr lang="sk-SK" sz="2500" dirty="0"/>
              <a:t> </a:t>
            </a:r>
            <a:r>
              <a:rPr lang="sk-SK" sz="2500" dirty="0" err="1"/>
              <a:t>Cathedral</a:t>
            </a:r>
            <a:r>
              <a:rPr lang="sk-SK" sz="2500" dirty="0"/>
              <a:t>, Drážovce </a:t>
            </a:r>
            <a:r>
              <a:rPr lang="sk-SK" sz="2500" dirty="0" err="1"/>
              <a:t>church</a:t>
            </a:r>
            <a:r>
              <a:rPr lang="sk-SK" sz="2500" dirty="0"/>
              <a:t>, Nitra </a:t>
            </a:r>
            <a:r>
              <a:rPr lang="sk-SK" sz="2500" dirty="0" err="1"/>
              <a:t>Synagogue</a:t>
            </a:r>
            <a:r>
              <a:rPr lang="sk-SK" sz="2500" dirty="0"/>
              <a:t>,...</a:t>
            </a:r>
          </a:p>
        </p:txBody>
      </p:sp>
      <p:sp>
        <p:nvSpPr>
          <p:cNvPr id="5" name="BlokTextu 4">
            <a:extLst>
              <a:ext uri="{FF2B5EF4-FFF2-40B4-BE49-F238E27FC236}">
                <a16:creationId xmlns:a16="http://schemas.microsoft.com/office/drawing/2014/main" xmlns="" id="{90EB0518-56F1-41D8-9A88-9C4A98CC2EFA}"/>
              </a:ext>
            </a:extLst>
          </p:cNvPr>
          <p:cNvSpPr txBox="1"/>
          <p:nvPr/>
        </p:nvSpPr>
        <p:spPr>
          <a:xfrm>
            <a:off x="4184073" y="1928757"/>
            <a:ext cx="3084945" cy="707886"/>
          </a:xfrm>
          <a:prstGeom prst="rect">
            <a:avLst/>
          </a:prstGeom>
          <a:noFill/>
        </p:spPr>
        <p:txBody>
          <a:bodyPr wrap="square" rtlCol="0">
            <a:spAutoFit/>
          </a:bodyPr>
          <a:lstStyle/>
          <a:p>
            <a:r>
              <a:rPr lang="sk-SK" sz="4000" dirty="0">
                <a:solidFill>
                  <a:srgbClr val="660033"/>
                </a:solidFill>
              </a:rPr>
              <a:t>NITRA CASTLE</a:t>
            </a:r>
          </a:p>
        </p:txBody>
      </p:sp>
      <p:sp>
        <p:nvSpPr>
          <p:cNvPr id="7" name="BlokTextu 6">
            <a:extLst>
              <a:ext uri="{FF2B5EF4-FFF2-40B4-BE49-F238E27FC236}">
                <a16:creationId xmlns:a16="http://schemas.microsoft.com/office/drawing/2014/main" xmlns="" id="{D4A25447-2AAF-4C29-993E-1F30569D4E02}"/>
              </a:ext>
            </a:extLst>
          </p:cNvPr>
          <p:cNvSpPr txBox="1"/>
          <p:nvPr/>
        </p:nvSpPr>
        <p:spPr>
          <a:xfrm>
            <a:off x="0" y="2513198"/>
            <a:ext cx="12192000" cy="3416320"/>
          </a:xfrm>
          <a:prstGeom prst="rect">
            <a:avLst/>
          </a:prstGeom>
          <a:noFill/>
        </p:spPr>
        <p:txBody>
          <a:bodyPr wrap="square">
            <a:spAutoFit/>
          </a:bodyPr>
          <a:lstStyle/>
          <a:p>
            <a:pPr algn="l"/>
            <a:r>
              <a:rPr lang="en-US" dirty="0">
                <a:effectLst/>
                <a:latin typeface="Open Sans" panose="020B0606030504020204" pitchFamily="34" charset="0"/>
              </a:rPr>
              <a:t>The dominant of the oldest Slovak town Nitra is the Castle of Nitra. It was built in the 11th century on the site of a bulky Slav fort, the seat of the Nitra Princedom and Great Moravian rulers. Today it is the seat of the Bishopric of Nitra.</a:t>
            </a:r>
          </a:p>
          <a:p>
            <a:pPr algn="l"/>
            <a:r>
              <a:rPr lang="en-US" dirty="0">
                <a:effectLst/>
                <a:latin typeface="Open Sans" panose="020B0606030504020204" pitchFamily="34" charset="0"/>
              </a:rPr>
              <a:t>It was built in the 11th century and consists of several parts. The core of the Castle is the cathedral with the adjacent Bishops residence.</a:t>
            </a:r>
          </a:p>
          <a:p>
            <a:pPr algn="l"/>
            <a:r>
              <a:rPr lang="en-US" dirty="0">
                <a:effectLst/>
                <a:latin typeface="Open Sans" panose="020B0606030504020204" pitchFamily="34" charset="0"/>
              </a:rPr>
              <a:t>The oldest surviving part of the Cathedral is the Romanesque church of St </a:t>
            </a:r>
            <a:r>
              <a:rPr lang="en-US" dirty="0" err="1">
                <a:effectLst/>
                <a:latin typeface="Open Sans" panose="020B0606030504020204" pitchFamily="34" charset="0"/>
              </a:rPr>
              <a:t>Emeram</a:t>
            </a:r>
            <a:r>
              <a:rPr lang="en-US" dirty="0">
                <a:effectLst/>
                <a:latin typeface="Open Sans" panose="020B0606030504020204" pitchFamily="34" charset="0"/>
              </a:rPr>
              <a:t> from the 11th or 12th century. It was rebuilt after fire in the second half of the 13th century and after </a:t>
            </a:r>
            <a:r>
              <a:rPr lang="en-US" dirty="0" err="1">
                <a:effectLst/>
                <a:latin typeface="Open Sans" panose="020B0606030504020204" pitchFamily="34" charset="0"/>
              </a:rPr>
              <a:t>Matúš</a:t>
            </a:r>
            <a:r>
              <a:rPr lang="en-US" dirty="0">
                <a:effectLst/>
                <a:latin typeface="Open Sans" panose="020B0606030504020204" pitchFamily="34" charset="0"/>
              </a:rPr>
              <a:t> </a:t>
            </a:r>
            <a:r>
              <a:rPr lang="en-US" dirty="0" err="1">
                <a:effectLst/>
                <a:latin typeface="Open Sans" panose="020B0606030504020204" pitchFamily="34" charset="0"/>
              </a:rPr>
              <a:t>Čáks</a:t>
            </a:r>
            <a:r>
              <a:rPr lang="en-US" dirty="0">
                <a:effectLst/>
                <a:latin typeface="Open Sans" panose="020B0606030504020204" pitchFamily="34" charset="0"/>
              </a:rPr>
              <a:t> soldiers destroyed it, a new Gothic church was built next to it in 1317. From then on it served as what is called ”trustworthy” place of chapter and later as the treasury of the cathedral. Today, it forms together with the Upper and Lower Churches the most valuable structure in the area of the Castle - the Bishops Cathedral.</a:t>
            </a:r>
          </a:p>
          <a:p>
            <a:pPr algn="l"/>
            <a:r>
              <a:rPr lang="en-US" dirty="0">
                <a:effectLst/>
                <a:latin typeface="Open Sans" panose="020B0606030504020204" pitchFamily="34" charset="0"/>
              </a:rPr>
              <a:t>The originally Gothic Upper Church was built in the years 1333-1335 and three centuries later the Lower Church was added to it. </a:t>
            </a:r>
          </a:p>
        </p:txBody>
      </p:sp>
    </p:spTree>
    <p:extLst>
      <p:ext uri="{BB962C8B-B14F-4D97-AF65-F5344CB8AC3E}">
        <p14:creationId xmlns:p14="http://schemas.microsoft.com/office/powerpoint/2010/main" xmlns="" val="4291927444"/>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Scale>
                                      <p:cBhvr>
                                        <p:cTn id="22" dur="100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
                                            <p:txEl>
                                              <p:pRg st="0" end="0"/>
                                            </p:txEl>
                                          </p:spTgt>
                                        </p:tgtEl>
                                        <p:attrNameLst>
                                          <p:attrName>ppt_x</p:attrName>
                                          <p:attrName>ppt_y</p:attrName>
                                        </p:attrNameLst>
                                      </p:cBhvr>
                                    </p:animMotion>
                                    <p:animEffect transition="in" filter="fade">
                                      <p:cBhvr>
                                        <p:cTn id="24" dur="1000"/>
                                        <p:tgtEl>
                                          <p:spTgt spid="7">
                                            <p:txEl>
                                              <p:pRg st="0" end="0"/>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Scale>
                                      <p:cBhvr>
                                        <p:cTn id="27" dur="1000" decel="50000" fill="hold">
                                          <p:stCondLst>
                                            <p:cond delay="0"/>
                                          </p:stCondLst>
                                        </p:cTn>
                                        <p:tgtEl>
                                          <p:spTgt spid="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7">
                                            <p:txEl>
                                              <p:pRg st="1" end="1"/>
                                            </p:txEl>
                                          </p:spTgt>
                                        </p:tgtEl>
                                        <p:attrNameLst>
                                          <p:attrName>ppt_x</p:attrName>
                                          <p:attrName>ppt_y</p:attrName>
                                        </p:attrNameLst>
                                      </p:cBhvr>
                                    </p:animMotion>
                                    <p:animEffect transition="in" filter="fade">
                                      <p:cBhvr>
                                        <p:cTn id="29" dur="1000"/>
                                        <p:tgtEl>
                                          <p:spTgt spid="7">
                                            <p:txEl>
                                              <p:pRg st="1" end="1"/>
                                            </p:txEl>
                                          </p:spTgt>
                                        </p:tgtEl>
                                      </p:cBhvr>
                                    </p:animEffect>
                                  </p:childTnLst>
                                </p:cTn>
                              </p:par>
                              <p:par>
                                <p:cTn id="30" presetID="52" presetClass="entr" presetSubtype="0" fill="hold" nodeType="with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Scale>
                                      <p:cBhvr>
                                        <p:cTn id="32" dur="1000" decel="50000" fill="hold">
                                          <p:stCondLst>
                                            <p:cond delay="0"/>
                                          </p:stCondLst>
                                        </p:cTn>
                                        <p:tgtEl>
                                          <p:spTgt spid="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7">
                                            <p:txEl>
                                              <p:pRg st="2" end="2"/>
                                            </p:txEl>
                                          </p:spTgt>
                                        </p:tgtEl>
                                        <p:attrNameLst>
                                          <p:attrName>ppt_x</p:attrName>
                                          <p:attrName>ppt_y</p:attrName>
                                        </p:attrNameLst>
                                      </p:cBhvr>
                                    </p:animMotion>
                                    <p:animEffect transition="in" filter="fade">
                                      <p:cBhvr>
                                        <p:cTn id="34" dur="1000"/>
                                        <p:tgtEl>
                                          <p:spTgt spid="7">
                                            <p:txEl>
                                              <p:pRg st="2" end="2"/>
                                            </p:txEl>
                                          </p:spTgt>
                                        </p:tgtEl>
                                      </p:cBhvr>
                                    </p:animEffect>
                                  </p:childTnLst>
                                </p:cTn>
                              </p:par>
                              <p:par>
                                <p:cTn id="35" presetID="52" presetClass="entr" presetSubtype="0"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Scale>
                                      <p:cBhvr>
                                        <p:cTn id="37" dur="1000" decel="50000" fill="hold">
                                          <p:stCondLst>
                                            <p:cond delay="0"/>
                                          </p:stCondLst>
                                        </p:cTn>
                                        <p:tgtEl>
                                          <p:spTgt spid="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7">
                                            <p:txEl>
                                              <p:pRg st="3" end="3"/>
                                            </p:txEl>
                                          </p:spTgt>
                                        </p:tgtEl>
                                        <p:attrNameLst>
                                          <p:attrName>ppt_x</p:attrName>
                                          <p:attrName>ppt_y</p:attrName>
                                        </p:attrNameLst>
                                      </p:cBhvr>
                                    </p:animMotion>
                                    <p:animEffect transition="in" filter="fade">
                                      <p:cBhvr>
                                        <p:cTn id="39"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xmlns="" id="{6E260AF0-A060-4EBD-AEDB-9587D4AFFB9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722535">
            <a:off x="1259376" y="2597835"/>
            <a:ext cx="4310994" cy="3746973"/>
          </a:xfrm>
          <a:prstGeom prst="snip2DiagRect">
            <a:avLst>
              <a:gd name="adj1" fmla="val 5924"/>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Obrázok 6">
            <a:extLst>
              <a:ext uri="{FF2B5EF4-FFF2-40B4-BE49-F238E27FC236}">
                <a16:creationId xmlns:a16="http://schemas.microsoft.com/office/drawing/2014/main" xmlns="" id="{71DBDE83-D502-43A5-8190-C08FB339596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50416" y="2327565"/>
            <a:ext cx="5640121" cy="32806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Obrázok 8">
            <a:extLst>
              <a:ext uri="{FF2B5EF4-FFF2-40B4-BE49-F238E27FC236}">
                <a16:creationId xmlns:a16="http://schemas.microsoft.com/office/drawing/2014/main" xmlns="" id="{DAF7524D-24AC-40AC-8F9B-AF5AB508691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1397102">
            <a:off x="2535570" y="224874"/>
            <a:ext cx="4159765" cy="289800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274213494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
                                        <p:tgtEl>
                                          <p:spTgt spid="5"/>
                                        </p:tgtEl>
                                      </p:cBhvr>
                                    </p:animEffect>
                                    <p:anim calcmode="lin" valueType="num">
                                      <p:cBhvr>
                                        <p:cTn id="16" dur="400" fill="hold"/>
                                        <p:tgtEl>
                                          <p:spTgt spid="5"/>
                                        </p:tgtEl>
                                        <p:attrNameLst>
                                          <p:attrName>ppt_x</p:attrName>
                                        </p:attrNameLst>
                                      </p:cBhvr>
                                      <p:tavLst>
                                        <p:tav tm="0">
                                          <p:val>
                                            <p:strVal val="#ppt_x"/>
                                          </p:val>
                                        </p:tav>
                                        <p:tav tm="100000">
                                          <p:val>
                                            <p:strVal val="#ppt_x"/>
                                          </p:val>
                                        </p:tav>
                                      </p:tavLst>
                                    </p:anim>
                                    <p:anim calcmode="lin" valueType="num">
                                      <p:cBhvr>
                                        <p:cTn id="17" dur="400" fill="hold"/>
                                        <p:tgtEl>
                                          <p:spTgt spid="5"/>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3A46F65-371D-47B7-B057-855902F7812F}"/>
              </a:ext>
            </a:extLst>
          </p:cNvPr>
          <p:cNvSpPr>
            <a:spLocks noGrp="1"/>
          </p:cNvSpPr>
          <p:nvPr>
            <p:ph type="title"/>
          </p:nvPr>
        </p:nvSpPr>
        <p:spPr>
          <a:xfrm>
            <a:off x="0" y="0"/>
            <a:ext cx="2976418" cy="863311"/>
          </a:xfrm>
        </p:spPr>
        <p:txBody>
          <a:bodyPr/>
          <a:lstStyle/>
          <a:p>
            <a:r>
              <a:rPr lang="sk-SK" dirty="0" err="1">
                <a:solidFill>
                  <a:srgbClr val="660033"/>
                </a:solidFill>
              </a:rPr>
              <a:t>Calvary</a:t>
            </a:r>
            <a:r>
              <a:rPr lang="sk-SK" dirty="0">
                <a:solidFill>
                  <a:srgbClr val="660033"/>
                </a:solidFill>
              </a:rPr>
              <a:t> </a:t>
            </a:r>
            <a:r>
              <a:rPr lang="sk-SK" dirty="0" err="1">
                <a:solidFill>
                  <a:srgbClr val="660033"/>
                </a:solidFill>
              </a:rPr>
              <a:t>hill</a:t>
            </a:r>
            <a:endParaRPr lang="sk-SK" dirty="0">
              <a:solidFill>
                <a:srgbClr val="660033"/>
              </a:solidFill>
            </a:endParaRPr>
          </a:p>
        </p:txBody>
      </p:sp>
      <p:sp>
        <p:nvSpPr>
          <p:cNvPr id="4" name="BlokTextu 3">
            <a:extLst>
              <a:ext uri="{FF2B5EF4-FFF2-40B4-BE49-F238E27FC236}">
                <a16:creationId xmlns:a16="http://schemas.microsoft.com/office/drawing/2014/main" xmlns="" id="{B08D88D0-C461-415C-BDAE-4E741BF9E368}"/>
              </a:ext>
            </a:extLst>
          </p:cNvPr>
          <p:cNvSpPr txBox="1"/>
          <p:nvPr/>
        </p:nvSpPr>
        <p:spPr>
          <a:xfrm>
            <a:off x="-73891" y="821886"/>
            <a:ext cx="12192000" cy="5370701"/>
          </a:xfrm>
          <a:prstGeom prst="rect">
            <a:avLst/>
          </a:prstGeom>
          <a:noFill/>
        </p:spPr>
        <p:txBody>
          <a:bodyPr wrap="square" rtlCol="0">
            <a:spAutoFit/>
          </a:bodyPr>
          <a:lstStyle/>
          <a:p>
            <a:pPr algn="l"/>
            <a:r>
              <a:rPr lang="sk-SK" sz="2500" dirty="0">
                <a:latin typeface="Arial" panose="020B0604020202020204" pitchFamily="34" charset="0"/>
              </a:rPr>
              <a:t>W</a:t>
            </a:r>
            <a:r>
              <a:rPr lang="en-US" sz="2500" i="0" dirty="0">
                <a:effectLst/>
                <a:latin typeface="Arial" panose="020B0604020202020204" pitchFamily="34" charset="0"/>
              </a:rPr>
              <a:t>as, according to the </a:t>
            </a:r>
            <a:r>
              <a:rPr lang="en-US" sz="2500" dirty="0">
                <a:latin typeface="Arial" panose="020B0604020202020204" pitchFamily="34" charset="0"/>
              </a:rPr>
              <a:t>canonical Gospels</a:t>
            </a:r>
            <a:r>
              <a:rPr lang="en-US" sz="2500" i="0" dirty="0">
                <a:effectLst/>
                <a:latin typeface="Arial" panose="020B0604020202020204" pitchFamily="34" charset="0"/>
              </a:rPr>
              <a:t>, a site immediately outside </a:t>
            </a:r>
            <a:r>
              <a:rPr lang="en-US" sz="2500" dirty="0">
                <a:latin typeface="Arial" panose="020B0604020202020204" pitchFamily="34" charset="0"/>
              </a:rPr>
              <a:t>Jerusalem's</a:t>
            </a:r>
            <a:r>
              <a:rPr lang="en-US" sz="2500" i="0" dirty="0">
                <a:effectLst/>
                <a:latin typeface="Arial" panose="020B0604020202020204" pitchFamily="34" charset="0"/>
              </a:rPr>
              <a:t> walls where </a:t>
            </a:r>
            <a:r>
              <a:rPr lang="en-US" sz="2500" dirty="0">
                <a:latin typeface="Arial" panose="020B0604020202020204" pitchFamily="34" charset="0"/>
              </a:rPr>
              <a:t>Jesus</a:t>
            </a:r>
            <a:r>
              <a:rPr lang="en-US" sz="2500" i="0" dirty="0">
                <a:effectLst/>
                <a:latin typeface="Arial" panose="020B0604020202020204" pitchFamily="34" charset="0"/>
              </a:rPr>
              <a:t> was </a:t>
            </a:r>
            <a:r>
              <a:rPr lang="en-US" sz="2500" dirty="0">
                <a:latin typeface="Arial" panose="020B0604020202020204" pitchFamily="34" charset="0"/>
              </a:rPr>
              <a:t>crucified</a:t>
            </a:r>
            <a:r>
              <a:rPr lang="sk-SK" sz="2500" i="0" u="none" strike="noStrike" dirty="0">
                <a:effectLst/>
                <a:latin typeface="Arial" panose="020B0604020202020204" pitchFamily="34" charset="0"/>
              </a:rPr>
              <a:t> </a:t>
            </a:r>
            <a:r>
              <a:rPr lang="en-US" sz="2500" i="0" dirty="0">
                <a:effectLst/>
                <a:latin typeface="Arial" panose="020B0604020202020204" pitchFamily="34" charset="0"/>
              </a:rPr>
              <a:t>The canonical Gospels use the </a:t>
            </a:r>
            <a:r>
              <a:rPr lang="en-US" sz="2500" i="0" dirty="0" err="1">
                <a:effectLst/>
                <a:latin typeface="Arial" panose="020B0604020202020204" pitchFamily="34" charset="0"/>
              </a:rPr>
              <a:t>Koine</a:t>
            </a:r>
            <a:r>
              <a:rPr lang="en-US" sz="2500" i="0" dirty="0">
                <a:effectLst/>
                <a:latin typeface="Arial" panose="020B0604020202020204" pitchFamily="34" charset="0"/>
              </a:rPr>
              <a:t> term </a:t>
            </a:r>
            <a:r>
              <a:rPr lang="en-US" sz="2500" i="1" dirty="0" err="1">
                <a:effectLst/>
                <a:latin typeface="Arial" panose="020B0604020202020204" pitchFamily="34" charset="0"/>
              </a:rPr>
              <a:t>Kraníon</a:t>
            </a:r>
            <a:r>
              <a:rPr lang="en-US" sz="2500" i="0" dirty="0">
                <a:effectLst/>
                <a:latin typeface="Arial" panose="020B0604020202020204" pitchFamily="34" charset="0"/>
              </a:rPr>
              <a:t> (</a:t>
            </a:r>
            <a:r>
              <a:rPr lang="en-US" sz="2500" i="0" dirty="0" err="1">
                <a:effectLst/>
                <a:latin typeface="Arial" panose="020B0604020202020204" pitchFamily="34" charset="0"/>
              </a:rPr>
              <a:t>Κρ</a:t>
            </a:r>
            <a:r>
              <a:rPr lang="en-US" sz="2500" i="0" dirty="0">
                <a:effectLst/>
                <a:latin typeface="Arial" panose="020B0604020202020204" pitchFamily="34" charset="0"/>
              </a:rPr>
              <a:t>ανίον)</a:t>
            </a:r>
            <a:r>
              <a:rPr lang="sk-SK" sz="2500" i="0" baseline="30000" dirty="0">
                <a:effectLst/>
                <a:latin typeface="Arial" panose="020B0604020202020204" pitchFamily="34" charset="0"/>
              </a:rPr>
              <a:t> </a:t>
            </a:r>
            <a:r>
              <a:rPr lang="en-US" sz="2500" i="0" dirty="0">
                <a:effectLst/>
                <a:latin typeface="Arial" panose="020B0604020202020204" pitchFamily="34" charset="0"/>
              </a:rPr>
              <a:t>when testifying to the place outside Jerusalem where Jesus was crucified. </a:t>
            </a:r>
            <a:r>
              <a:rPr lang="en-US" sz="2500" i="1" dirty="0" err="1">
                <a:effectLst/>
                <a:latin typeface="Arial" panose="020B0604020202020204" pitchFamily="34" charset="0"/>
              </a:rPr>
              <a:t>Kraníon</a:t>
            </a:r>
            <a:r>
              <a:rPr lang="en-US" sz="2500" i="0" dirty="0">
                <a:effectLst/>
                <a:latin typeface="Arial" panose="020B0604020202020204" pitchFamily="34" charset="0"/>
              </a:rPr>
              <a:t> is often translated as "</a:t>
            </a:r>
            <a:r>
              <a:rPr lang="en-US" sz="2500" dirty="0">
                <a:latin typeface="Arial" panose="020B0604020202020204" pitchFamily="34" charset="0"/>
              </a:rPr>
              <a:t>Skull</a:t>
            </a:r>
            <a:r>
              <a:rPr lang="en-US" sz="2500" i="0" dirty="0">
                <a:effectLst/>
                <a:latin typeface="Arial" panose="020B0604020202020204" pitchFamily="34" charset="0"/>
              </a:rPr>
              <a:t>" in English, but more accurately means </a:t>
            </a:r>
            <a:r>
              <a:rPr lang="en-US" sz="2500" i="1" dirty="0">
                <a:effectLst/>
                <a:latin typeface="Arial" panose="020B0604020202020204" pitchFamily="34" charset="0"/>
              </a:rPr>
              <a:t>Cranium</a:t>
            </a:r>
            <a:r>
              <a:rPr lang="en-US" sz="2500" i="0" dirty="0">
                <a:effectLst/>
                <a:latin typeface="Arial" panose="020B0604020202020204" pitchFamily="34" charset="0"/>
              </a:rPr>
              <a:t>, the part of the skull enclosing the brain. In </a:t>
            </a:r>
            <a:r>
              <a:rPr lang="en-US" sz="2500" dirty="0">
                <a:latin typeface="Arial" panose="020B0604020202020204" pitchFamily="34" charset="0"/>
              </a:rPr>
              <a:t>Lati</a:t>
            </a:r>
            <a:r>
              <a:rPr lang="sk-SK" sz="2500" dirty="0">
                <a:latin typeface="Arial" panose="020B0604020202020204" pitchFamily="34" charset="0"/>
              </a:rPr>
              <a:t>n</a:t>
            </a:r>
            <a:r>
              <a:rPr lang="en-US" sz="2500" i="0" dirty="0">
                <a:effectLst/>
                <a:latin typeface="Arial" panose="020B0604020202020204" pitchFamily="34" charset="0"/>
              </a:rPr>
              <a:t> it is rendered Calvariae Locus, from which the English term </a:t>
            </a:r>
            <a:r>
              <a:rPr lang="en-US" sz="2500" i="1" dirty="0">
                <a:effectLst/>
                <a:latin typeface="Arial" panose="020B0604020202020204" pitchFamily="34" charset="0"/>
              </a:rPr>
              <a:t>Calvary</a:t>
            </a:r>
            <a:r>
              <a:rPr lang="en-US" sz="2500" i="0" dirty="0">
                <a:effectLst/>
                <a:latin typeface="Arial" panose="020B0604020202020204" pitchFamily="34" charset="0"/>
              </a:rPr>
              <a:t> derives.</a:t>
            </a:r>
          </a:p>
          <a:p>
            <a:pPr algn="l"/>
            <a:r>
              <a:rPr lang="en-US" sz="2500" i="0" dirty="0">
                <a:effectLst/>
                <a:latin typeface="Arial" panose="020B0604020202020204" pitchFamily="34" charset="0"/>
              </a:rPr>
              <a:t>Its traditional site, identified by </a:t>
            </a:r>
            <a:r>
              <a:rPr lang="en-US" sz="2500" dirty="0">
                <a:latin typeface="Arial" panose="020B0604020202020204" pitchFamily="34" charset="0"/>
              </a:rPr>
              <a:t>Queen Mother Helena</a:t>
            </a:r>
            <a:r>
              <a:rPr lang="en-US" sz="2500" i="0" dirty="0">
                <a:effectLst/>
                <a:latin typeface="Arial" panose="020B0604020202020204" pitchFamily="34" charset="0"/>
              </a:rPr>
              <a:t>, mother of </a:t>
            </a:r>
            <a:r>
              <a:rPr lang="en-US" sz="2500" dirty="0">
                <a:latin typeface="Arial" panose="020B0604020202020204" pitchFamily="34" charset="0"/>
              </a:rPr>
              <a:t>Constantine t</a:t>
            </a:r>
            <a:r>
              <a:rPr lang="sk-SK" sz="2500" dirty="0">
                <a:latin typeface="Arial" panose="020B0604020202020204" pitchFamily="34" charset="0"/>
              </a:rPr>
              <a:t>he</a:t>
            </a:r>
            <a:r>
              <a:rPr lang="en-US" sz="2500" dirty="0">
                <a:latin typeface="Arial" panose="020B0604020202020204" pitchFamily="34" charset="0"/>
              </a:rPr>
              <a:t> Great</a:t>
            </a:r>
            <a:r>
              <a:rPr lang="en-US" sz="2500" i="0" dirty="0">
                <a:effectLst/>
                <a:latin typeface="Arial" panose="020B0604020202020204" pitchFamily="34" charset="0"/>
              </a:rPr>
              <a:t>, in 325, is at the site of the </a:t>
            </a:r>
            <a:r>
              <a:rPr lang="en-US" sz="2500" dirty="0">
                <a:latin typeface="Arial" panose="020B0604020202020204" pitchFamily="34" charset="0"/>
              </a:rPr>
              <a:t>Church</a:t>
            </a:r>
            <a:endParaRPr lang="sk-SK" sz="2500" dirty="0">
              <a:latin typeface="Arial" panose="020B0604020202020204" pitchFamily="34" charset="0"/>
            </a:endParaRPr>
          </a:p>
          <a:p>
            <a:pPr algn="l"/>
            <a:r>
              <a:rPr lang="en-US" sz="2500" dirty="0">
                <a:latin typeface="Arial" panose="020B0604020202020204" pitchFamily="34" charset="0"/>
              </a:rPr>
              <a:t> of the Holy </a:t>
            </a:r>
            <a:r>
              <a:rPr lang="en-US" sz="2500" dirty="0" err="1">
                <a:latin typeface="Arial" panose="020B0604020202020204" pitchFamily="34" charset="0"/>
              </a:rPr>
              <a:t>Sepulchre</a:t>
            </a:r>
            <a:r>
              <a:rPr lang="en-US" sz="2500" i="0" dirty="0">
                <a:effectLst/>
                <a:latin typeface="Arial" panose="020B0604020202020204" pitchFamily="34" charset="0"/>
              </a:rPr>
              <a:t>. A 19th-century</a:t>
            </a:r>
            <a:endParaRPr lang="sk-SK" sz="2500" i="0" dirty="0">
              <a:effectLst/>
              <a:latin typeface="Arial" panose="020B0604020202020204" pitchFamily="34" charset="0"/>
            </a:endParaRPr>
          </a:p>
          <a:p>
            <a:pPr algn="l"/>
            <a:r>
              <a:rPr lang="en-US" sz="2500" i="0" dirty="0">
                <a:effectLst/>
                <a:latin typeface="Arial" panose="020B0604020202020204" pitchFamily="34" charset="0"/>
              </a:rPr>
              <a:t> suggestion places it at the site now</a:t>
            </a:r>
            <a:endParaRPr lang="sk-SK" sz="2500" i="0" dirty="0">
              <a:effectLst/>
              <a:latin typeface="Arial" panose="020B0604020202020204" pitchFamily="34" charset="0"/>
            </a:endParaRPr>
          </a:p>
          <a:p>
            <a:pPr algn="l"/>
            <a:r>
              <a:rPr lang="en-US" sz="2500" i="0" dirty="0">
                <a:effectLst/>
                <a:latin typeface="Arial" panose="020B0604020202020204" pitchFamily="34" charset="0"/>
              </a:rPr>
              <a:t> known as </a:t>
            </a:r>
            <a:r>
              <a:rPr lang="en-US" sz="2500" dirty="0">
                <a:latin typeface="Arial" panose="020B0604020202020204" pitchFamily="34" charset="0"/>
              </a:rPr>
              <a:t>The Garden Tomb</a:t>
            </a:r>
            <a:r>
              <a:rPr lang="sk-SK" sz="2500" dirty="0">
                <a:latin typeface="Arial" panose="020B0604020202020204" pitchFamily="34" charset="0"/>
              </a:rPr>
              <a:t> </a:t>
            </a:r>
            <a:r>
              <a:rPr lang="en-US" sz="2500" i="0" dirty="0">
                <a:effectLst/>
                <a:latin typeface="Arial" panose="020B0604020202020204" pitchFamily="34" charset="0"/>
              </a:rPr>
              <a:t>on Skull</a:t>
            </a:r>
            <a:endParaRPr lang="sk-SK" sz="2500" i="0" dirty="0">
              <a:effectLst/>
              <a:latin typeface="Arial" panose="020B0604020202020204" pitchFamily="34" charset="0"/>
            </a:endParaRPr>
          </a:p>
          <a:p>
            <a:pPr algn="l"/>
            <a:r>
              <a:rPr lang="en-US" sz="2500" i="0" dirty="0">
                <a:effectLst/>
                <a:latin typeface="Arial" panose="020B0604020202020204" pitchFamily="34" charset="0"/>
              </a:rPr>
              <a:t> Hill, some 500 m (1,600 ft) to the north, </a:t>
            </a:r>
            <a:endParaRPr lang="sk-SK" sz="2500" i="0" dirty="0">
              <a:effectLst/>
              <a:latin typeface="Arial" panose="020B0604020202020204" pitchFamily="34" charset="0"/>
            </a:endParaRPr>
          </a:p>
          <a:p>
            <a:pPr algn="l"/>
            <a:r>
              <a:rPr lang="en-US" sz="2500" i="0" dirty="0">
                <a:effectLst/>
                <a:latin typeface="Arial" panose="020B0604020202020204" pitchFamily="34" charset="0"/>
              </a:rPr>
              <a:t>and 200 m (660 ft) north of the </a:t>
            </a:r>
            <a:r>
              <a:rPr lang="en-US" sz="2500" dirty="0">
                <a:latin typeface="Arial" panose="020B0604020202020204" pitchFamily="34" charset="0"/>
              </a:rPr>
              <a:t>Damascus Gate</a:t>
            </a:r>
            <a:r>
              <a:rPr lang="en-US" sz="2500" i="0" dirty="0">
                <a:effectLst/>
                <a:latin typeface="Arial" panose="020B0604020202020204" pitchFamily="34" charset="0"/>
              </a:rPr>
              <a:t>.</a:t>
            </a:r>
          </a:p>
          <a:p>
            <a:endParaRPr lang="sk-SK" dirty="0"/>
          </a:p>
        </p:txBody>
      </p:sp>
      <p:pic>
        <p:nvPicPr>
          <p:cNvPr id="6" name="Obrázok 5">
            <a:extLst>
              <a:ext uri="{FF2B5EF4-FFF2-40B4-BE49-F238E27FC236}">
                <a16:creationId xmlns:a16="http://schemas.microsoft.com/office/drawing/2014/main" xmlns="" id="{4E268180-F2EA-408A-A9A7-94AE587B384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15897" y="3879272"/>
            <a:ext cx="4741285" cy="2690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11763203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500"/>
                                        <p:tgtEl>
                                          <p:spTgt spid="4">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0" dur="500"/>
                                        <p:tgtEl>
                                          <p:spTgt spid="4">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3" dur="500"/>
                                        <p:tgtEl>
                                          <p:spTgt spid="4">
                                            <p:txEl>
                                              <p:pRg st="3" end="3"/>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6" dur="500"/>
                                        <p:tgtEl>
                                          <p:spTgt spid="4">
                                            <p:txEl>
                                              <p:pRg st="4" end="4"/>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9" dur="500"/>
                                        <p:tgtEl>
                                          <p:spTgt spid="4">
                                            <p:txEl>
                                              <p:pRg st="5" end="5"/>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B675612-EE97-49E3-AE22-62A227F46696}"/>
              </a:ext>
            </a:extLst>
          </p:cNvPr>
          <p:cNvSpPr>
            <a:spLocks noGrp="1"/>
          </p:cNvSpPr>
          <p:nvPr>
            <p:ph type="title"/>
          </p:nvPr>
        </p:nvSpPr>
        <p:spPr>
          <a:xfrm>
            <a:off x="1" y="-304800"/>
            <a:ext cx="2946400" cy="1422400"/>
          </a:xfrm>
        </p:spPr>
        <p:txBody>
          <a:bodyPr/>
          <a:lstStyle/>
          <a:p>
            <a:r>
              <a:rPr lang="sk-SK" dirty="0">
                <a:solidFill>
                  <a:srgbClr val="660033"/>
                </a:solidFill>
              </a:rPr>
              <a:t>EDUCATION</a:t>
            </a:r>
          </a:p>
        </p:txBody>
      </p:sp>
      <p:sp>
        <p:nvSpPr>
          <p:cNvPr id="5" name="BlokTextu 4">
            <a:extLst>
              <a:ext uri="{FF2B5EF4-FFF2-40B4-BE49-F238E27FC236}">
                <a16:creationId xmlns:a16="http://schemas.microsoft.com/office/drawing/2014/main" xmlns="" id="{D19075D3-F930-4D6F-A7A3-0EADDCBBB46D}"/>
              </a:ext>
            </a:extLst>
          </p:cNvPr>
          <p:cNvSpPr txBox="1"/>
          <p:nvPr/>
        </p:nvSpPr>
        <p:spPr>
          <a:xfrm>
            <a:off x="-1" y="766618"/>
            <a:ext cx="12192000" cy="4339650"/>
          </a:xfrm>
          <a:prstGeom prst="rect">
            <a:avLst/>
          </a:prstGeom>
          <a:noFill/>
        </p:spPr>
        <p:txBody>
          <a:bodyPr wrap="square">
            <a:spAutoFit/>
          </a:bodyPr>
          <a:lstStyle/>
          <a:p>
            <a:pPr algn="l"/>
            <a:r>
              <a:rPr lang="en-US" sz="2300" i="0" dirty="0">
                <a:effectLst/>
                <a:latin typeface="Arial" panose="020B0604020202020204" pitchFamily="34" charset="0"/>
              </a:rPr>
              <a:t>Nitra is the seat of two universities: </a:t>
            </a:r>
            <a:r>
              <a:rPr lang="en-US" sz="2300" dirty="0">
                <a:latin typeface="Arial" panose="020B0604020202020204" pitchFamily="34" charset="0"/>
              </a:rPr>
              <a:t>University of </a:t>
            </a:r>
            <a:r>
              <a:rPr lang="en-US" sz="2300" dirty="0" err="1">
                <a:latin typeface="Arial" panose="020B0604020202020204" pitchFamily="34" charset="0"/>
              </a:rPr>
              <a:t>Constantinus</a:t>
            </a:r>
            <a:r>
              <a:rPr lang="en-US" sz="2300" dirty="0">
                <a:latin typeface="Arial" panose="020B0604020202020204" pitchFamily="34" charset="0"/>
              </a:rPr>
              <a:t> the Philosopher</a:t>
            </a:r>
            <a:r>
              <a:rPr lang="en-US" sz="2300" i="0" dirty="0">
                <a:effectLst/>
                <a:latin typeface="Arial" panose="020B0604020202020204" pitchFamily="34" charset="0"/>
              </a:rPr>
              <a:t>, with 13,684 students, including 446 doctoral students.</a:t>
            </a:r>
            <a:r>
              <a:rPr lang="en-US" sz="2300" baseline="30000" dirty="0">
                <a:latin typeface="Arial" panose="020B0604020202020204" pitchFamily="34" charset="0"/>
              </a:rPr>
              <a:t>]</a:t>
            </a:r>
            <a:r>
              <a:rPr lang="en-US" sz="2300" i="0" dirty="0">
                <a:effectLst/>
                <a:latin typeface="Arial" panose="020B0604020202020204" pitchFamily="34" charset="0"/>
              </a:rPr>
              <a:t> and of the </a:t>
            </a:r>
            <a:r>
              <a:rPr lang="en-US" sz="2300" dirty="0">
                <a:latin typeface="Arial" panose="020B0604020202020204" pitchFamily="34" charset="0"/>
              </a:rPr>
              <a:t>Slovak University of Agriculture</a:t>
            </a:r>
            <a:r>
              <a:rPr lang="en-US" sz="2300" i="0" dirty="0">
                <a:effectLst/>
                <a:latin typeface="Arial" panose="020B0604020202020204" pitchFamily="34" charset="0"/>
              </a:rPr>
              <a:t>, with 10,297 students, including 430 doctoral students. The city's system of primary education consists of 14 public schools and three religious primary schools, enrolling in overall 6,945 pupils.</a:t>
            </a:r>
            <a:r>
              <a:rPr lang="en-US" sz="2300" i="0" u="none" strike="noStrike" baseline="30000" dirty="0">
                <a:effectLst/>
                <a:latin typeface="Arial" panose="020B0604020202020204" pitchFamily="34" charset="0"/>
                <a:hlinkClick r:id="rId2">
                  <a:extLst>
                    <a:ext uri="{A12FA001-AC4F-418D-AE19-62706E023703}">
                      <ahyp:hlinkClr xmlns:ahyp="http://schemas.microsoft.com/office/drawing/2018/hyperlinkcolor" xmlns="" val="tx"/>
                    </a:ext>
                  </a:extLst>
                </a:hlinkClick>
              </a:rPr>
              <a:t>]</a:t>
            </a:r>
            <a:r>
              <a:rPr lang="en-US" sz="2300" i="0" dirty="0">
                <a:effectLst/>
                <a:latin typeface="Arial" panose="020B0604020202020204" pitchFamily="34" charset="0"/>
              </a:rPr>
              <a:t> Secondary education is represented by five gymnasia with 3,349 students, 8 specialized high schools with 3,641 students, and 5 vocational schools with 3,054 students.</a:t>
            </a:r>
            <a:r>
              <a:rPr lang="en-US" sz="2300" i="0" u="none" strike="noStrike" baseline="30000" dirty="0">
                <a:effectLst/>
                <a:latin typeface="Arial" panose="020B0604020202020204" pitchFamily="34" charset="0"/>
                <a:hlinkClick r:id="rId2">
                  <a:extLst>
                    <a:ext uri="{A12FA001-AC4F-418D-AE19-62706E023703}">
                      <ahyp:hlinkClr xmlns:ahyp="http://schemas.microsoft.com/office/drawing/2018/hyperlinkcolor" xmlns="" val="tx"/>
                    </a:ext>
                  </a:extLst>
                </a:hlinkClick>
              </a:rPr>
              <a:t>]</a:t>
            </a:r>
            <a:r>
              <a:rPr lang="en-US" sz="2300" i="0" dirty="0">
                <a:effectLst/>
                <a:latin typeface="Arial" panose="020B0604020202020204" pitchFamily="34" charset="0"/>
              </a:rPr>
              <a:t> Schools in the city include the </a:t>
            </a:r>
            <a:r>
              <a:rPr lang="en-US" sz="2300" dirty="0">
                <a:latin typeface="Arial" panose="020B0604020202020204" pitchFamily="34" charset="0"/>
              </a:rPr>
              <a:t>United Catholic </a:t>
            </a:r>
            <a:r>
              <a:rPr lang="en-US" sz="2300" dirty="0">
                <a:solidFill>
                  <a:srgbClr val="660033"/>
                </a:solidFill>
                <a:latin typeface="Arial" panose="020B0604020202020204" pitchFamily="34" charset="0"/>
              </a:rPr>
              <a:t>School</a:t>
            </a:r>
            <a:r>
              <a:rPr lang="en-US" sz="2300" i="0" dirty="0">
                <a:effectLst/>
                <a:latin typeface="Arial" panose="020B0604020202020204" pitchFamily="34" charset="0"/>
              </a:rPr>
              <a:t>.</a:t>
            </a:r>
          </a:p>
          <a:p>
            <a:pPr algn="l"/>
            <a:r>
              <a:rPr lang="en-US" sz="2300" i="0" dirty="0">
                <a:effectLst/>
                <a:latin typeface="Arial" panose="020B0604020202020204" pitchFamily="34" charset="0"/>
              </a:rPr>
              <a:t>Nitra used to be the site of the Jewish school </a:t>
            </a:r>
            <a:r>
              <a:rPr lang="en-US" sz="2300" dirty="0">
                <a:latin typeface="Arial" panose="020B0604020202020204" pitchFamily="34" charset="0"/>
              </a:rPr>
              <a:t>Yeshiva of Nitra</a:t>
            </a:r>
            <a:r>
              <a:rPr lang="en-US" sz="2300" i="0" dirty="0">
                <a:effectLst/>
                <a:latin typeface="Arial" panose="020B0604020202020204" pitchFamily="34" charset="0"/>
              </a:rPr>
              <a:t>, the last surviving yeshiva in occupied Europe during World War II, associated with famous rabbis </a:t>
            </a:r>
            <a:r>
              <a:rPr lang="sk-SK" sz="2300" i="0" dirty="0" err="1">
                <a:effectLst/>
                <a:latin typeface="Arial" panose="020B0604020202020204" pitchFamily="34" charset="0"/>
              </a:rPr>
              <a:t>Chai</a:t>
            </a:r>
            <a:r>
              <a:rPr lang="sk-SK" sz="2300" i="0" dirty="0">
                <a:effectLst/>
                <a:latin typeface="Arial" panose="020B0604020202020204" pitchFamily="34" charset="0"/>
              </a:rPr>
              <a:t>, Michael </a:t>
            </a:r>
            <a:r>
              <a:rPr lang="sk-SK" sz="2300" dirty="0" err="1">
                <a:latin typeface="Arial" panose="020B0604020202020204" pitchFamily="34" charset="0"/>
              </a:rPr>
              <a:t>Dov</a:t>
            </a:r>
            <a:r>
              <a:rPr lang="sk-SK" sz="2300" dirty="0">
                <a:latin typeface="Arial" panose="020B0604020202020204" pitchFamily="34" charset="0"/>
              </a:rPr>
              <a:t>, </a:t>
            </a:r>
            <a:r>
              <a:rPr lang="sk-SK" sz="2300" dirty="0" err="1">
                <a:latin typeface="Arial" panose="020B0604020202020204" pitchFamily="34" charset="0"/>
              </a:rPr>
              <a:t>Weissmandil</a:t>
            </a:r>
            <a:r>
              <a:rPr lang="sk-SK" sz="2300" dirty="0">
                <a:latin typeface="Arial" panose="020B0604020202020204" pitchFamily="34" charset="0"/>
              </a:rPr>
              <a:t>.  A</a:t>
            </a:r>
            <a:r>
              <a:rPr lang="en-US" sz="2300" i="0" dirty="0" err="1">
                <a:effectLst/>
                <a:latin typeface="Arial" panose="020B0604020202020204" pitchFamily="34" charset="0"/>
              </a:rPr>
              <a:t>nd</a:t>
            </a:r>
            <a:r>
              <a:rPr lang="en-US" sz="2300" i="0" dirty="0">
                <a:effectLst/>
                <a:latin typeface="Arial" panose="020B0604020202020204" pitchFamily="34" charset="0"/>
              </a:rPr>
              <a:t> </a:t>
            </a:r>
            <a:r>
              <a:rPr lang="en-US" sz="2300" dirty="0">
                <a:latin typeface="Arial" panose="020B0604020202020204" pitchFamily="34" charset="0"/>
              </a:rPr>
              <a:t>Shmuel </a:t>
            </a:r>
            <a:r>
              <a:rPr lang="en-US" sz="2300" dirty="0" err="1">
                <a:latin typeface="Arial" panose="020B0604020202020204" pitchFamily="34" charset="0"/>
              </a:rPr>
              <a:t>Dovid</a:t>
            </a:r>
            <a:r>
              <a:rPr lang="en-US" sz="2300" dirty="0">
                <a:latin typeface="Arial" panose="020B0604020202020204" pitchFamily="34" charset="0"/>
              </a:rPr>
              <a:t> Ungar</a:t>
            </a:r>
            <a:r>
              <a:rPr lang="en-US" sz="2300" i="0" dirty="0">
                <a:effectLst/>
                <a:latin typeface="Arial" panose="020B0604020202020204" pitchFamily="34" charset="0"/>
              </a:rPr>
              <a:t>. The yeshiva </a:t>
            </a:r>
            <a:endParaRPr lang="sk-SK" sz="2300" i="0" dirty="0">
              <a:effectLst/>
              <a:latin typeface="Arial" panose="020B0604020202020204" pitchFamily="34" charset="0"/>
            </a:endParaRPr>
          </a:p>
          <a:p>
            <a:pPr algn="l"/>
            <a:r>
              <a:rPr lang="en-US" sz="2300" i="0" dirty="0">
                <a:effectLst/>
                <a:latin typeface="Arial" panose="020B0604020202020204" pitchFamily="34" charset="0"/>
              </a:rPr>
              <a:t>was moved to </a:t>
            </a:r>
            <a:r>
              <a:rPr lang="en-US" sz="2300" dirty="0">
                <a:latin typeface="Arial" panose="020B0604020202020204" pitchFamily="34" charset="0"/>
              </a:rPr>
              <a:t>Mount </a:t>
            </a:r>
            <a:r>
              <a:rPr lang="en-US" sz="2300" dirty="0" err="1">
                <a:latin typeface="Arial" panose="020B0604020202020204" pitchFamily="34" charset="0"/>
              </a:rPr>
              <a:t>Kisco</a:t>
            </a:r>
            <a:r>
              <a:rPr lang="en-US" sz="2300" i="0" dirty="0">
                <a:effectLst/>
                <a:latin typeface="Arial" panose="020B0604020202020204" pitchFamily="34" charset="0"/>
              </a:rPr>
              <a:t>, New York, USA, after</a:t>
            </a:r>
            <a:endParaRPr lang="sk-SK" sz="2300" i="0" dirty="0">
              <a:effectLst/>
              <a:latin typeface="Arial" panose="020B0604020202020204" pitchFamily="34" charset="0"/>
            </a:endParaRPr>
          </a:p>
          <a:p>
            <a:pPr algn="l"/>
            <a:r>
              <a:rPr lang="en-US" sz="2300" i="0" dirty="0">
                <a:effectLst/>
                <a:latin typeface="Arial" panose="020B0604020202020204" pitchFamily="34" charset="0"/>
              </a:rPr>
              <a:t> the second world war, where it still exists.</a:t>
            </a:r>
          </a:p>
        </p:txBody>
      </p:sp>
      <p:pic>
        <p:nvPicPr>
          <p:cNvPr id="7" name="Obrázok 6">
            <a:extLst>
              <a:ext uri="{FF2B5EF4-FFF2-40B4-BE49-F238E27FC236}">
                <a16:creationId xmlns:a16="http://schemas.microsoft.com/office/drawing/2014/main" xmlns="" id="{9FB207F6-FE60-4EBD-A106-FA9E0A44F7A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93891" y="4137576"/>
            <a:ext cx="3735185" cy="2489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88383793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p:cTn id="2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5">
                                            <p:txEl>
                                              <p:pRg st="1" end="1"/>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5">
                                            <p:txEl>
                                              <p:pRg st="2" end="2"/>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p:cTn id="3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526</Words>
  <Application>Microsoft Office PowerPoint</Application>
  <PresentationFormat>Vlastná</PresentationFormat>
  <Paragraphs>44</Paragraphs>
  <Slides>12</Slides>
  <Notes>0</Notes>
  <HiddenSlides>0</HiddenSlides>
  <MMClips>0</MMClips>
  <ScaleCrop>false</ScaleCrop>
  <HeadingPairs>
    <vt:vector size="4" baseType="variant">
      <vt:variant>
        <vt:lpstr>Motív</vt:lpstr>
      </vt:variant>
      <vt:variant>
        <vt:i4>1</vt:i4>
      </vt:variant>
      <vt:variant>
        <vt:lpstr>Nadpisy snímok</vt:lpstr>
      </vt:variant>
      <vt:variant>
        <vt:i4>12</vt:i4>
      </vt:variant>
    </vt:vector>
  </HeadingPairs>
  <TitlesOfParts>
    <vt:vector size="13" baseType="lpstr">
      <vt:lpstr>Motív Office</vt:lpstr>
      <vt:lpstr>Snímka 1</vt:lpstr>
      <vt:lpstr>Nitra is a city in western Slovakia, situated at the foot of Zobor Mountain in the valley of the river Nitra. With a population of about 78,353, it is the fifth largest city in Slovakia. Also it´s one of the oldest cities in Slovakia, it was the political center of the Principality of Nitra but today it is a seat of a kraj – Nitra Region and an okres – Nitra District.</vt:lpstr>
      <vt:lpstr>Mayor : Marek Hattas  Total Area : 100.48 km2 Elevation : 190 m – 620 ft  </vt:lpstr>
      <vt:lpstr>History </vt:lpstr>
      <vt:lpstr>Snímka 5</vt:lpstr>
      <vt:lpstr>Main sights</vt:lpstr>
      <vt:lpstr>Snímka 7</vt:lpstr>
      <vt:lpstr>Calvary hill</vt:lpstr>
      <vt:lpstr>EDUCATION</vt:lpstr>
      <vt:lpstr>Snímka 10</vt:lpstr>
      <vt:lpstr>CULTURE</vt:lpstr>
      <vt:lpstr>Thanks for paying attention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Eja Hudecova</dc:creator>
  <cp:lastModifiedBy>vzdelanie_detom2@outlook.sk</cp:lastModifiedBy>
  <cp:revision>14</cp:revision>
  <dcterms:created xsi:type="dcterms:W3CDTF">2021-04-15T17:31:45Z</dcterms:created>
  <dcterms:modified xsi:type="dcterms:W3CDTF">2021-04-23T09:49:14Z</dcterms:modified>
</cp:coreProperties>
</file>