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A8"/>
    <a:srgbClr val="FFF7AB"/>
    <a:srgbClr val="363FA8"/>
    <a:srgbClr val="41AB35"/>
    <a:srgbClr val="AB35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F80A3-77FB-449F-A3B4-E35072607CC1}" v="211" dt="2021-04-14T14:02:40.125"/>
    <p1510:client id="{7CAD319D-76B3-439C-8FCB-D60802EEF384}" v="105" dt="2021-04-14T08:20:21.469"/>
    <p1510:client id="{E44DB94B-0694-4B34-ABB6-02BBBA871CDC}" v="329" dt="2021-04-15T15:52:31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4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pPr/>
              <a:t>23.04.2021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AB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06347" y="-484463"/>
            <a:ext cx="9144000" cy="23876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 Black"/>
                <a:cs typeface="Calibri Light"/>
              </a:rPr>
              <a:t>Nitra</a:t>
            </a:r>
          </a:p>
        </p:txBody>
      </p:sp>
      <p:pic>
        <p:nvPicPr>
          <p:cNvPr id="4" name="Obrázek 4" descr="Obsah obrázku hora, exteriér, příroda, kopec&#10;&#10;Popis se vygeneroval automaticky.">
            <a:extLst>
              <a:ext uri="{FF2B5EF4-FFF2-40B4-BE49-F238E27FC236}">
                <a16:creationId xmlns:a16="http://schemas.microsoft.com/office/drawing/2014/main" xmlns="" id="{299D0BF3-783B-4F86-87A4-D01B75FCD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9" y="503584"/>
            <a:ext cx="5219699" cy="3904421"/>
          </a:xfrm>
          <a:prstGeom prst="rect">
            <a:avLst/>
          </a:prstGeom>
        </p:spPr>
      </p:pic>
      <p:pic>
        <p:nvPicPr>
          <p:cNvPr id="8" name="Obrázek 8" descr="Obsah obrázku exteriér, noc&#10;&#10;Popis se vygeneroval automaticky.">
            <a:extLst>
              <a:ext uri="{FF2B5EF4-FFF2-40B4-BE49-F238E27FC236}">
                <a16:creationId xmlns:a16="http://schemas.microsoft.com/office/drawing/2014/main" xmlns="" id="{221C4E1F-A25A-47F7-B8B9-A50F446B8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973" y="2945346"/>
            <a:ext cx="5691808" cy="31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07DC91-7C10-47AA-8FF1-B3B07C91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Arial Black"/>
                <a:cs typeface="Calibri Light"/>
              </a:rPr>
              <a:t>Basic </a:t>
            </a:r>
            <a:r>
              <a:rPr lang="cs-CZ" b="1" dirty="0" err="1">
                <a:solidFill>
                  <a:srgbClr val="FF0000"/>
                </a:solidFill>
                <a:latin typeface="Arial Black"/>
                <a:cs typeface="Calibri Light"/>
              </a:rPr>
              <a:t>informations</a:t>
            </a:r>
            <a:endParaRPr lang="cs-CZ" b="1">
              <a:solidFill>
                <a:srgbClr val="FF0000"/>
              </a:solidFill>
              <a:latin typeface="Arial Black"/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912554-CACB-43BF-8A1F-6271EB41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Nitra 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a city in western Slovakia, </a:t>
            </a:r>
            <a:r>
              <a:rPr lang="cs-CZ" dirty="0" err="1">
                <a:ea typeface="+mn-lt"/>
                <a:cs typeface="+mn-lt"/>
              </a:rPr>
              <a:t>situated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foot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Zobor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Mountain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valley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river</a:t>
            </a:r>
            <a:r>
              <a:rPr lang="cs-CZ" dirty="0">
                <a:ea typeface="+mn-lt"/>
                <a:cs typeface="+mn-lt"/>
              </a:rPr>
              <a:t> Nitra. </a:t>
            </a:r>
            <a:r>
              <a:rPr lang="cs-CZ" dirty="0" err="1">
                <a:ea typeface="+mn-lt"/>
                <a:cs typeface="+mn-lt"/>
              </a:rPr>
              <a:t>With</a:t>
            </a:r>
            <a:r>
              <a:rPr lang="cs-CZ" dirty="0">
                <a:ea typeface="+mn-lt"/>
                <a:cs typeface="+mn-lt"/>
              </a:rPr>
              <a:t> a </a:t>
            </a:r>
            <a:r>
              <a:rPr lang="cs-CZ" dirty="0" err="1">
                <a:ea typeface="+mn-lt"/>
                <a:cs typeface="+mn-lt"/>
              </a:rPr>
              <a:t>population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about</a:t>
            </a:r>
            <a:r>
              <a:rPr lang="cs-CZ" dirty="0">
                <a:ea typeface="+mn-lt"/>
                <a:cs typeface="+mn-lt"/>
              </a:rPr>
              <a:t> 78,353 </a:t>
            </a:r>
            <a:r>
              <a:rPr lang="cs-CZ" dirty="0" err="1">
                <a:ea typeface="+mn-lt"/>
                <a:cs typeface="+mn-lt"/>
              </a:rPr>
              <a:t>it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5. </a:t>
            </a:r>
            <a:r>
              <a:rPr lang="cs-CZ" dirty="0" err="1">
                <a:ea typeface="+mn-lt"/>
                <a:cs typeface="+mn-lt"/>
              </a:rPr>
              <a:t>largest</a:t>
            </a:r>
            <a:r>
              <a:rPr lang="cs-CZ" dirty="0">
                <a:ea typeface="+mn-lt"/>
                <a:cs typeface="+mn-lt"/>
              </a:rPr>
              <a:t> city in Slovakia. Nitra 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also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one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oldest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cities</a:t>
            </a:r>
            <a:r>
              <a:rPr lang="cs-CZ" dirty="0">
                <a:ea typeface="+mn-lt"/>
                <a:cs typeface="+mn-lt"/>
              </a:rPr>
              <a:t> in Slovakia; </a:t>
            </a:r>
            <a:r>
              <a:rPr lang="cs-CZ" dirty="0" err="1">
                <a:ea typeface="+mn-lt"/>
                <a:cs typeface="+mn-lt"/>
              </a:rPr>
              <a:t>it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was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political</a:t>
            </a:r>
            <a:r>
              <a:rPr lang="cs-CZ" dirty="0">
                <a:ea typeface="+mn-lt"/>
                <a:cs typeface="+mn-lt"/>
              </a:rPr>
              <a:t> center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 Principality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Nitra. </a:t>
            </a:r>
            <a:r>
              <a:rPr lang="cs-CZ" dirty="0" err="1">
                <a:ea typeface="+mn-lt"/>
                <a:cs typeface="+mn-lt"/>
              </a:rPr>
              <a:t>Today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it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a </a:t>
            </a:r>
            <a:r>
              <a:rPr lang="cs-CZ" dirty="0" err="1">
                <a:ea typeface="+mn-lt"/>
                <a:cs typeface="+mn-lt"/>
              </a:rPr>
              <a:t>seat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Region Nitra, and </a:t>
            </a:r>
            <a:r>
              <a:rPr lang="cs-CZ" dirty="0" err="1">
                <a:ea typeface="+mn-lt"/>
                <a:cs typeface="+mn-lt"/>
              </a:rPr>
              <a:t>also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  Nitra </a:t>
            </a:r>
            <a:r>
              <a:rPr lang="cs-CZ" dirty="0" err="1">
                <a:ea typeface="+mn-lt"/>
                <a:cs typeface="+mn-lt"/>
              </a:rPr>
              <a:t>District</a:t>
            </a:r>
            <a:r>
              <a:rPr lang="cs-CZ" dirty="0">
                <a:ea typeface="+mn-lt"/>
                <a:cs typeface="+mn-lt"/>
              </a:rPr>
              <a:t>. </a:t>
            </a:r>
            <a:endParaRPr lang="cs-CZ" dirty="0" err="1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FDE61B58-4776-4C8B-857B-6D933000D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76" y="367930"/>
            <a:ext cx="952500" cy="1104900"/>
          </a:xfrm>
          <a:prstGeom prst="rect">
            <a:avLst/>
          </a:prstGeom>
        </p:spPr>
      </p:pic>
      <p:pic>
        <p:nvPicPr>
          <p:cNvPr id="6" name="Obrázek 6" descr="Obsah obrázku hora, exteriér, obloha, kopec&#10;&#10;Popis se vygeneroval automaticky.">
            <a:extLst>
              <a:ext uri="{FF2B5EF4-FFF2-40B4-BE49-F238E27FC236}">
                <a16:creationId xmlns:a16="http://schemas.microsoft.com/office/drawing/2014/main" xmlns="" id="{666C9F65-062B-4AB1-8604-6A381E18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661" y="4330667"/>
            <a:ext cx="4018722" cy="22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32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A9C50C-E7BA-4446-8348-773E8AD0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rgbClr val="FF0000"/>
                </a:solidFill>
                <a:latin typeface="Arial Black"/>
                <a:cs typeface="Calibri Light"/>
              </a:rPr>
              <a:t>Interesting</a:t>
            </a:r>
            <a:r>
              <a:rPr lang="cs-CZ" b="1" dirty="0">
                <a:solidFill>
                  <a:srgbClr val="FF0000"/>
                </a:solidFill>
                <a:latin typeface="Arial Black"/>
                <a:cs typeface="Calibri Light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Arial Black"/>
                <a:cs typeface="Calibri Light"/>
              </a:rPr>
              <a:t>places</a:t>
            </a:r>
            <a:endParaRPr lang="cs-CZ" b="1">
              <a:latin typeface="Arial Black"/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BFD1F57-F1B7-46CF-9337-8B01AEE5B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70" y="1693103"/>
            <a:ext cx="5628861" cy="482344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sz="2500" dirty="0" err="1">
                <a:ea typeface="+mn-lt"/>
                <a:cs typeface="+mn-lt"/>
              </a:rPr>
              <a:t>Points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of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interest</a:t>
            </a:r>
            <a:r>
              <a:rPr lang="cs-CZ" sz="2500" dirty="0">
                <a:ea typeface="+mn-lt"/>
                <a:cs typeface="+mn-lt"/>
              </a:rPr>
              <a:t> in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area </a:t>
            </a:r>
            <a:r>
              <a:rPr lang="cs-CZ" sz="2500" dirty="0" err="1">
                <a:ea typeface="+mn-lt"/>
                <a:cs typeface="+mn-lt"/>
              </a:rPr>
              <a:t>include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 Nitra </a:t>
            </a:r>
            <a:r>
              <a:rPr lang="cs-CZ" sz="2500" dirty="0" err="1">
                <a:ea typeface="+mn-lt"/>
                <a:cs typeface="+mn-lt"/>
              </a:rPr>
              <a:t>Castle</a:t>
            </a:r>
            <a:r>
              <a:rPr lang="cs-CZ" sz="2500" dirty="0">
                <a:ea typeface="+mn-lt"/>
                <a:cs typeface="+mn-lt"/>
              </a:rPr>
              <a:t>,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old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town</a:t>
            </a:r>
            <a:r>
              <a:rPr lang="cs-CZ" sz="2500" dirty="0">
                <a:ea typeface="+mn-lt"/>
                <a:cs typeface="+mn-lt"/>
              </a:rPr>
              <a:t> and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hill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named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Zobor</a:t>
            </a:r>
            <a:r>
              <a:rPr lang="cs-CZ" sz="2500" dirty="0">
                <a:ea typeface="+mn-lt"/>
                <a:cs typeface="+mn-lt"/>
              </a:rPr>
              <a:t>, </a:t>
            </a:r>
            <a:r>
              <a:rPr lang="cs-CZ" sz="2500" dirty="0" err="1">
                <a:ea typeface="+mn-lt"/>
                <a:cs typeface="+mn-lt"/>
              </a:rPr>
              <a:t>overlooking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city.</a:t>
            </a:r>
            <a:endParaRPr lang="cs-CZ" sz="2500">
              <a:cs typeface="Calibri" panose="020F0502020204030204"/>
            </a:endParaRPr>
          </a:p>
          <a:p>
            <a:r>
              <a:rPr lang="cs-CZ" sz="2500" dirty="0" err="1">
                <a:ea typeface="+mn-lt"/>
                <a:cs typeface="+mn-lt"/>
              </a:rPr>
              <a:t>Notable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religious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structures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located</a:t>
            </a:r>
            <a:r>
              <a:rPr lang="cs-CZ" sz="2500" dirty="0">
                <a:ea typeface="+mn-lt"/>
                <a:cs typeface="+mn-lt"/>
              </a:rPr>
              <a:t> in Nitra are </a:t>
            </a:r>
            <a:r>
              <a:rPr lang="cs-CZ" sz="2500" dirty="0">
                <a:solidFill>
                  <a:srgbClr val="FF0000"/>
                </a:solidFill>
                <a:ea typeface="+mn-lt"/>
                <a:cs typeface="+mn-lt"/>
              </a:rPr>
              <a:t>St. </a:t>
            </a:r>
            <a:r>
              <a:rPr lang="cs-CZ" sz="2500" dirty="0" err="1">
                <a:solidFill>
                  <a:srgbClr val="FF0000"/>
                </a:solidFill>
                <a:ea typeface="+mn-lt"/>
                <a:cs typeface="+mn-lt"/>
              </a:rPr>
              <a:t>Emmeram's</a:t>
            </a:r>
            <a:r>
              <a:rPr lang="cs-CZ" sz="25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cs-CZ" sz="2500" dirty="0" err="1">
                <a:solidFill>
                  <a:srgbClr val="FF0000"/>
                </a:solidFill>
                <a:ea typeface="+mn-lt"/>
                <a:cs typeface="+mn-lt"/>
              </a:rPr>
              <a:t>Cathedral</a:t>
            </a:r>
            <a:r>
              <a:rPr lang="cs-CZ" sz="2500" dirty="0">
                <a:ea typeface="+mn-lt"/>
                <a:cs typeface="+mn-lt"/>
              </a:rPr>
              <a:t> in Nitra </a:t>
            </a:r>
            <a:r>
              <a:rPr lang="cs-CZ" sz="2500" dirty="0" err="1">
                <a:ea typeface="+mn-lt"/>
                <a:cs typeface="+mn-lt"/>
              </a:rPr>
              <a:t>castle</a:t>
            </a:r>
            <a:r>
              <a:rPr lang="cs-CZ" sz="2500" dirty="0">
                <a:ea typeface="+mn-lt"/>
                <a:cs typeface="+mn-lt"/>
              </a:rPr>
              <a:t>, a </a:t>
            </a:r>
            <a:r>
              <a:rPr lang="cs-CZ" sz="2500" dirty="0" err="1">
                <a:ea typeface="+mn-lt"/>
                <a:cs typeface="+mn-lt"/>
              </a:rPr>
              <a:t>Piarist</a:t>
            </a:r>
            <a:r>
              <a:rPr lang="cs-CZ" sz="2500" dirty="0">
                <a:ea typeface="+mn-lt"/>
                <a:cs typeface="+mn-lt"/>
              </a:rPr>
              <a:t> </a:t>
            </a:r>
            <a:r>
              <a:rPr lang="cs-CZ" sz="2500" dirty="0" err="1">
                <a:ea typeface="+mn-lt"/>
                <a:cs typeface="+mn-lt"/>
              </a:rPr>
              <a:t>church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of</a:t>
            </a:r>
            <a:r>
              <a:rPr lang="cs-CZ" sz="2500" dirty="0">
                <a:ea typeface="+mn-lt"/>
                <a:cs typeface="+mn-lt"/>
              </a:rPr>
              <a:t> St. </a:t>
            </a:r>
            <a:r>
              <a:rPr lang="cs-CZ" sz="2500" dirty="0" err="1">
                <a:ea typeface="+mn-lt"/>
                <a:cs typeface="+mn-lt"/>
              </a:rPr>
              <a:t>Ladislaus</a:t>
            </a:r>
            <a:r>
              <a:rPr lang="cs-CZ" sz="2500" dirty="0">
                <a:ea typeface="+mn-lt"/>
                <a:cs typeface="+mn-lt"/>
              </a:rPr>
              <a:t> and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adjacent</a:t>
            </a:r>
            <a:r>
              <a:rPr lang="cs-CZ" sz="2500" dirty="0">
                <a:ea typeface="+mn-lt"/>
                <a:cs typeface="+mn-lt"/>
              </a:rPr>
              <a:t> monastery.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oldest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church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of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city </a:t>
            </a:r>
            <a:r>
              <a:rPr lang="cs-CZ" sz="2500" dirty="0" err="1">
                <a:ea typeface="+mn-lt"/>
                <a:cs typeface="+mn-lt"/>
              </a:rPr>
              <a:t>is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 Saint Stephen </a:t>
            </a:r>
            <a:r>
              <a:rPr lang="cs-CZ" sz="2500" dirty="0" err="1">
                <a:ea typeface="+mn-lt"/>
                <a:cs typeface="+mn-lt"/>
              </a:rPr>
              <a:t>church</a:t>
            </a:r>
            <a:r>
              <a:rPr lang="cs-CZ" sz="2500" dirty="0">
                <a:ea typeface="+mn-lt"/>
                <a:cs typeface="+mn-lt"/>
              </a:rPr>
              <a:t>, </a:t>
            </a:r>
            <a:r>
              <a:rPr lang="cs-CZ" sz="2500" dirty="0" err="1">
                <a:ea typeface="+mn-lt"/>
                <a:cs typeface="+mn-lt"/>
              </a:rPr>
              <a:t>which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was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built</a:t>
            </a:r>
            <a:r>
              <a:rPr lang="cs-CZ" sz="2500" dirty="0">
                <a:ea typeface="+mn-lt"/>
                <a:cs typeface="+mn-lt"/>
              </a:rPr>
              <a:t> in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11th-12th </a:t>
            </a:r>
            <a:r>
              <a:rPr lang="cs-CZ" sz="2500" dirty="0" err="1">
                <a:ea typeface="+mn-lt"/>
                <a:cs typeface="+mn-lt"/>
              </a:rPr>
              <a:t>century</a:t>
            </a:r>
            <a:r>
              <a:rPr lang="cs-CZ" sz="2500" dirty="0">
                <a:ea typeface="+mn-lt"/>
                <a:cs typeface="+mn-lt"/>
              </a:rPr>
              <a:t>, </a:t>
            </a:r>
            <a:r>
              <a:rPr lang="cs-CZ" sz="2500" dirty="0" err="1">
                <a:ea typeface="+mn-lt"/>
                <a:cs typeface="+mn-lt"/>
              </a:rPr>
              <a:t>although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foundation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of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building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was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constructed</a:t>
            </a:r>
            <a:r>
              <a:rPr lang="cs-CZ" sz="2500" dirty="0">
                <a:ea typeface="+mn-lt"/>
                <a:cs typeface="+mn-lt"/>
              </a:rPr>
              <a:t> in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9th </a:t>
            </a:r>
            <a:r>
              <a:rPr lang="cs-CZ" sz="2500" dirty="0" err="1">
                <a:ea typeface="+mn-lt"/>
                <a:cs typeface="+mn-lt"/>
              </a:rPr>
              <a:t>century</a:t>
            </a:r>
            <a:r>
              <a:rPr lang="cs-CZ" sz="2500" dirty="0">
                <a:ea typeface="+mn-lt"/>
                <a:cs typeface="+mn-lt"/>
              </a:rPr>
              <a:t>. 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old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town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is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dominated</a:t>
            </a:r>
            <a:r>
              <a:rPr lang="cs-CZ" sz="2500" dirty="0">
                <a:ea typeface="+mn-lt"/>
                <a:cs typeface="+mn-lt"/>
              </a:rPr>
              <a:t> by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castle</a:t>
            </a:r>
            <a:r>
              <a:rPr lang="cs-CZ" sz="2500" dirty="0">
                <a:ea typeface="+mn-lt"/>
                <a:cs typeface="+mn-lt"/>
              </a:rPr>
              <a:t>, </a:t>
            </a:r>
            <a:r>
              <a:rPr lang="cs-CZ" sz="2500" dirty="0" err="1">
                <a:ea typeface="+mn-lt"/>
                <a:cs typeface="+mn-lt"/>
              </a:rPr>
              <a:t>which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is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one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of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most </a:t>
            </a:r>
            <a:r>
              <a:rPr lang="cs-CZ" sz="2500" dirty="0" err="1">
                <a:ea typeface="+mn-lt"/>
                <a:cs typeface="+mn-lt"/>
              </a:rPr>
              <a:t>interesting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ancient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structures</a:t>
            </a:r>
            <a:r>
              <a:rPr lang="cs-CZ" sz="2500" dirty="0">
                <a:ea typeface="+mn-lt"/>
                <a:cs typeface="+mn-lt"/>
              </a:rPr>
              <a:t> in Slovakia. </a:t>
            </a:r>
            <a:r>
              <a:rPr lang="cs-CZ" sz="2500" dirty="0" err="1">
                <a:ea typeface="+mn-lt"/>
                <a:cs typeface="+mn-lt"/>
              </a:rPr>
              <a:t>Archeological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finding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indicate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that</a:t>
            </a:r>
            <a:r>
              <a:rPr lang="cs-CZ" sz="2500" dirty="0">
                <a:ea typeface="+mn-lt"/>
                <a:cs typeface="+mn-lt"/>
              </a:rPr>
              <a:t> a </a:t>
            </a:r>
            <a:r>
              <a:rPr lang="cs-CZ" sz="2500" dirty="0" err="1">
                <a:ea typeface="+mn-lt"/>
                <a:cs typeface="+mn-lt"/>
              </a:rPr>
              <a:t>large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fortified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castle</a:t>
            </a:r>
            <a:r>
              <a:rPr lang="cs-CZ" sz="2500" dirty="0">
                <a:ea typeface="+mn-lt"/>
                <a:cs typeface="+mn-lt"/>
              </a:rPr>
              <a:t> had </a:t>
            </a:r>
            <a:r>
              <a:rPr lang="cs-CZ" sz="2500" dirty="0" err="1">
                <a:ea typeface="+mn-lt"/>
                <a:cs typeface="+mn-lt"/>
              </a:rPr>
              <a:t>already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stood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here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at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time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of</a:t>
            </a:r>
            <a:r>
              <a:rPr lang="cs-CZ" sz="2500" dirty="0">
                <a:ea typeface="+mn-lt"/>
                <a:cs typeface="+mn-lt"/>
              </a:rPr>
              <a:t> </a:t>
            </a:r>
            <a:r>
              <a:rPr lang="cs-CZ" sz="2500" dirty="0" err="1">
                <a:ea typeface="+mn-lt"/>
                <a:cs typeface="+mn-lt"/>
              </a:rPr>
              <a:t>Samo's</a:t>
            </a:r>
            <a:r>
              <a:rPr lang="cs-CZ" sz="2500" dirty="0">
                <a:ea typeface="+mn-lt"/>
                <a:cs typeface="+mn-lt"/>
              </a:rPr>
              <a:t> Empire, in </a:t>
            </a:r>
            <a:r>
              <a:rPr lang="cs-CZ" sz="2500" dirty="0" err="1">
                <a:ea typeface="+mn-lt"/>
                <a:cs typeface="+mn-lt"/>
              </a:rPr>
              <a:t>the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seventh</a:t>
            </a:r>
            <a:r>
              <a:rPr lang="cs-CZ" sz="2500" dirty="0">
                <a:ea typeface="+mn-lt"/>
                <a:cs typeface="+mn-lt"/>
              </a:rPr>
              <a:t> </a:t>
            </a:r>
            <a:r>
              <a:rPr lang="cs-CZ" sz="2500" dirty="0" err="1">
                <a:ea typeface="+mn-lt"/>
                <a:cs typeface="+mn-lt"/>
              </a:rPr>
              <a:t>century</a:t>
            </a:r>
            <a:r>
              <a:rPr lang="cs-CZ" sz="2500" dirty="0">
                <a:ea typeface="+mn-lt"/>
                <a:cs typeface="+mn-lt"/>
              </a:rPr>
              <a:t>.</a:t>
            </a:r>
            <a:endParaRPr lang="cs-CZ" sz="2500" dirty="0"/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4" descr="Obsah obrázku strom, exteriér, tráva, budova&#10;&#10;Popis se vygeneroval automaticky.">
            <a:extLst>
              <a:ext uri="{FF2B5EF4-FFF2-40B4-BE49-F238E27FC236}">
                <a16:creationId xmlns:a16="http://schemas.microsoft.com/office/drawing/2014/main" xmlns="" id="{282E3C00-8F0C-4CEA-8EEF-A2F0F35AAD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0813" y="2282509"/>
            <a:ext cx="5178286" cy="34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65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38D46D2-5C05-4D66-AFA5-1CDEA61E3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938" y="483843"/>
            <a:ext cx="5604014" cy="657107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 err="1">
                <a:solidFill>
                  <a:srgbClr val="FF0000"/>
                </a:solidFill>
                <a:ea typeface="+mn-lt"/>
                <a:cs typeface="+mn-lt"/>
              </a:rPr>
              <a:t>The</a:t>
            </a:r>
            <a:r>
              <a:rPr lang="cs-CZ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cs-CZ" dirty="0" err="1">
                <a:solidFill>
                  <a:srgbClr val="FF0000"/>
                </a:solidFill>
                <a:ea typeface="+mn-lt"/>
                <a:cs typeface="+mn-lt"/>
              </a:rPr>
              <a:t>Dražovce</a:t>
            </a:r>
            <a:r>
              <a:rPr lang="cs-CZ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cs-CZ" dirty="0" err="1">
                <a:solidFill>
                  <a:srgbClr val="FF0000"/>
                </a:solidFill>
                <a:ea typeface="+mn-lt"/>
                <a:cs typeface="+mn-lt"/>
              </a:rPr>
              <a:t>church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a </a:t>
            </a:r>
            <a:r>
              <a:rPr lang="cs-CZ" dirty="0" err="1">
                <a:ea typeface="+mn-lt"/>
                <a:cs typeface="+mn-lt"/>
              </a:rPr>
              <a:t>remarkable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example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early </a:t>
            </a:r>
            <a:r>
              <a:rPr lang="cs-CZ" dirty="0" err="1">
                <a:ea typeface="+mn-lt"/>
                <a:cs typeface="+mn-lt"/>
              </a:rPr>
              <a:t>Romanesque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architecture</a:t>
            </a:r>
            <a:r>
              <a:rPr lang="cs-CZ" dirty="0">
                <a:ea typeface="+mn-lt"/>
                <a:cs typeface="+mn-lt"/>
              </a:rPr>
              <a:t>. </a:t>
            </a:r>
          </a:p>
          <a:p>
            <a:r>
              <a:rPr lang="cs-CZ" dirty="0" err="1">
                <a:solidFill>
                  <a:srgbClr val="FF0000"/>
                </a:solidFill>
                <a:ea typeface="+mn-lt"/>
                <a:cs typeface="+mn-lt"/>
              </a:rPr>
              <a:t>The</a:t>
            </a:r>
            <a:r>
              <a:rPr lang="cs-CZ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cs-CZ" dirty="0" err="1">
                <a:solidFill>
                  <a:srgbClr val="FF0000"/>
                </a:solidFill>
                <a:ea typeface="+mn-lt"/>
                <a:cs typeface="+mn-lt"/>
              </a:rPr>
              <a:t>Virgin</a:t>
            </a:r>
            <a:r>
              <a:rPr lang="cs-CZ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cs-CZ" dirty="0" err="1">
                <a:solidFill>
                  <a:srgbClr val="FF0000"/>
                </a:solidFill>
                <a:ea typeface="+mn-lt"/>
                <a:cs typeface="+mn-lt"/>
              </a:rPr>
              <a:t>Mary's</a:t>
            </a:r>
            <a:r>
              <a:rPr lang="cs-CZ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cs-CZ" dirty="0" err="1">
                <a:solidFill>
                  <a:srgbClr val="FF0000"/>
                </a:solidFill>
                <a:ea typeface="+mn-lt"/>
                <a:cs typeface="+mn-lt"/>
              </a:rPr>
              <a:t>mission</a:t>
            </a:r>
            <a:r>
              <a:rPr lang="cs-CZ" dirty="0">
                <a:solidFill>
                  <a:srgbClr val="FF0000"/>
                </a:solidFill>
                <a:ea typeface="+mn-lt"/>
                <a:cs typeface="+mn-lt"/>
              </a:rPr>
              <a:t> house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Calvary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hill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was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built</a:t>
            </a:r>
            <a:r>
              <a:rPr lang="cs-CZ" dirty="0">
                <a:ea typeface="+mn-lt"/>
                <a:cs typeface="+mn-lt"/>
              </a:rPr>
              <a:t> in 1765 </a:t>
            </a:r>
            <a:r>
              <a:rPr lang="cs-CZ" dirty="0" err="1">
                <a:ea typeface="+mn-lt"/>
                <a:cs typeface="+mn-lt"/>
              </a:rPr>
              <a:t>for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Spanish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order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Nazarens</a:t>
            </a:r>
            <a:r>
              <a:rPr lang="cs-CZ" dirty="0">
                <a:ea typeface="+mn-lt"/>
                <a:cs typeface="+mn-lt"/>
              </a:rPr>
              <a:t>. They </a:t>
            </a:r>
            <a:r>
              <a:rPr lang="cs-CZ" dirty="0" err="1">
                <a:ea typeface="+mn-lt"/>
                <a:cs typeface="+mn-lt"/>
              </a:rPr>
              <a:t>were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taking</a:t>
            </a:r>
            <a:r>
              <a:rPr lang="cs-CZ" dirty="0">
                <a:ea typeface="+mn-lt"/>
                <a:cs typeface="+mn-lt"/>
              </a:rPr>
              <a:t> care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church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pilgrims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Later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building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served</a:t>
            </a:r>
            <a:r>
              <a:rPr lang="cs-CZ" dirty="0">
                <a:ea typeface="+mn-lt"/>
                <a:cs typeface="+mn-lt"/>
              </a:rPr>
              <a:t> as </a:t>
            </a:r>
            <a:r>
              <a:rPr lang="cs-CZ" dirty="0" err="1">
                <a:ea typeface="+mn-lt"/>
                <a:cs typeface="+mn-lt"/>
              </a:rPr>
              <a:t>an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orphanage</a:t>
            </a:r>
            <a:r>
              <a:rPr lang="cs-CZ" dirty="0">
                <a:ea typeface="+mn-lt"/>
                <a:cs typeface="+mn-lt"/>
              </a:rPr>
              <a:t>. In 1878-85 </a:t>
            </a:r>
            <a:r>
              <a:rPr lang="cs-CZ" dirty="0" err="1">
                <a:ea typeface="+mn-lt"/>
                <a:cs typeface="+mn-lt"/>
              </a:rPr>
              <a:t>this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building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was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rebuilt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Novoromanesque</a:t>
            </a:r>
            <a:r>
              <a:rPr lang="cs-CZ" dirty="0">
                <a:ea typeface="+mn-lt"/>
                <a:cs typeface="+mn-lt"/>
              </a:rPr>
              <a:t> style and in 1925 </a:t>
            </a:r>
            <a:r>
              <a:rPr lang="cs-CZ" dirty="0" err="1">
                <a:ea typeface="+mn-lt"/>
                <a:cs typeface="+mn-lt"/>
              </a:rPr>
              <a:t>one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new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floor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was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added</a:t>
            </a:r>
            <a:r>
              <a:rPr lang="cs-CZ" dirty="0">
                <a:ea typeface="+mn-lt"/>
                <a:cs typeface="+mn-lt"/>
              </a:rPr>
              <a:t> to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building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building</a:t>
            </a:r>
            <a:r>
              <a:rPr lang="cs-CZ" dirty="0">
                <a:ea typeface="+mn-lt"/>
                <a:cs typeface="+mn-lt"/>
              </a:rPr>
              <a:t> as </a:t>
            </a:r>
            <a:r>
              <a:rPr lang="cs-CZ" dirty="0" err="1">
                <a:ea typeface="+mn-lt"/>
                <a:cs typeface="+mn-lt"/>
              </a:rPr>
              <a:t>we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know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today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a </a:t>
            </a:r>
            <a:r>
              <a:rPr lang="cs-CZ" dirty="0" err="1">
                <a:ea typeface="+mn-lt"/>
                <a:cs typeface="+mn-lt"/>
              </a:rPr>
              <a:t>work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Slovak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architect</a:t>
            </a:r>
            <a:r>
              <a:rPr lang="cs-CZ" dirty="0">
                <a:ea typeface="+mn-lt"/>
                <a:cs typeface="+mn-lt"/>
              </a:rPr>
              <a:t> M. M. </a:t>
            </a:r>
            <a:r>
              <a:rPr lang="cs-CZ" dirty="0" err="1">
                <a:ea typeface="+mn-lt"/>
                <a:cs typeface="+mn-lt"/>
              </a:rPr>
              <a:t>Harminec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Nowadays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whole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building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mission</a:t>
            </a:r>
            <a:r>
              <a:rPr lang="cs-CZ" dirty="0">
                <a:ea typeface="+mn-lt"/>
                <a:cs typeface="+mn-lt"/>
              </a:rPr>
              <a:t> house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Divine Word Society. 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Mission</a:t>
            </a:r>
            <a:r>
              <a:rPr lang="cs-CZ" dirty="0">
                <a:ea typeface="+mn-lt"/>
                <a:cs typeface="+mn-lt"/>
              </a:rPr>
              <a:t> museum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nations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cultures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located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this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building</a:t>
            </a:r>
            <a:r>
              <a:rPr lang="cs-CZ" dirty="0">
                <a:ea typeface="+mn-lt"/>
                <a:cs typeface="+mn-lt"/>
              </a:rPr>
              <a:t>. </a:t>
            </a:r>
            <a:endParaRPr lang="cs-CZ">
              <a:cs typeface="Calibri"/>
            </a:endParaRPr>
          </a:p>
        </p:txBody>
      </p:sp>
      <p:pic>
        <p:nvPicPr>
          <p:cNvPr id="4" name="Obrázek 4" descr="Obsah obrázku exteriér, obloha, tráva, zelená&#10;&#10;Popis se vygeneroval automaticky.">
            <a:extLst>
              <a:ext uri="{FF2B5EF4-FFF2-40B4-BE49-F238E27FC236}">
                <a16:creationId xmlns:a16="http://schemas.microsoft.com/office/drawing/2014/main" xmlns="" id="{9CC7BC95-0879-4532-8EB8-213CA9BAC4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952" y="532101"/>
            <a:ext cx="3646004" cy="2049051"/>
          </a:xfrm>
          <a:prstGeom prst="rect">
            <a:avLst/>
          </a:prstGeom>
        </p:spPr>
      </p:pic>
      <p:pic>
        <p:nvPicPr>
          <p:cNvPr id="8" name="Obrázek 8" descr="Obsah obrázku obloha, exteriér, příroda&#10;&#10;Popis se vygeneroval automaticky.">
            <a:extLst>
              <a:ext uri="{FF2B5EF4-FFF2-40B4-BE49-F238E27FC236}">
                <a16:creationId xmlns:a16="http://schemas.microsoft.com/office/drawing/2014/main" xmlns="" id="{9B778DD6-4FAF-42DB-B9A4-1E269730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79" y="3174974"/>
            <a:ext cx="4316896" cy="30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2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30C8218-E85D-43BC-BB63-906E6986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6169"/>
            <a:ext cx="10515600" cy="58007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+mn-lt"/>
                <a:cs typeface="+mn-lt"/>
              </a:rPr>
              <a:t>There</a:t>
            </a:r>
            <a:r>
              <a:rPr lang="cs-CZ" dirty="0">
                <a:ea typeface="+mn-lt"/>
                <a:cs typeface="+mn-lt"/>
              </a:rPr>
              <a:t> are </a:t>
            </a:r>
            <a:r>
              <a:rPr lang="cs-CZ" dirty="0" err="1">
                <a:ea typeface="+mn-lt"/>
                <a:cs typeface="+mn-lt"/>
              </a:rPr>
              <a:t>two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theaters</a:t>
            </a:r>
            <a:r>
              <a:rPr lang="cs-CZ" dirty="0">
                <a:ea typeface="+mn-lt"/>
                <a:cs typeface="+mn-lt"/>
              </a:rPr>
              <a:t> in Nitra: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 Andrej </a:t>
            </a:r>
            <a:r>
              <a:rPr lang="cs-CZ" dirty="0" err="1">
                <a:ea typeface="+mn-lt"/>
                <a:cs typeface="+mn-lt"/>
              </a:rPr>
              <a:t>Bagar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Theatre</a:t>
            </a:r>
            <a:r>
              <a:rPr lang="cs-CZ" dirty="0">
                <a:ea typeface="+mn-lt"/>
                <a:cs typeface="+mn-lt"/>
              </a:rPr>
              <a:t> and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Old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Theatre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Karol </a:t>
            </a:r>
            <a:r>
              <a:rPr lang="cs-CZ" dirty="0" err="1">
                <a:ea typeface="+mn-lt"/>
                <a:cs typeface="+mn-lt"/>
              </a:rPr>
              <a:t>Spišák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Nitra </a:t>
            </a:r>
            <a:r>
              <a:rPr lang="cs-CZ" dirty="0" err="1">
                <a:ea typeface="+mn-lt"/>
                <a:cs typeface="+mn-lt"/>
              </a:rPr>
              <a:t>Amphitheater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one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largest</a:t>
            </a:r>
            <a:r>
              <a:rPr lang="cs-CZ" dirty="0">
                <a:ea typeface="+mn-lt"/>
                <a:cs typeface="+mn-lt"/>
              </a:rPr>
              <a:t> in Slovakia. </a:t>
            </a:r>
            <a:endParaRPr lang="cs-CZ" dirty="0"/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1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538ED62-F931-4445-B95A-CA4701EA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26" y="185669"/>
            <a:ext cx="11708295" cy="6587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Nitra </a:t>
            </a:r>
            <a:r>
              <a:rPr lang="cs-CZ" dirty="0" err="1">
                <a:cs typeface="Calibri"/>
              </a:rPr>
              <a:t>is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the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seat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two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universities</a:t>
            </a:r>
            <a:r>
              <a:rPr lang="cs-CZ" dirty="0">
                <a:cs typeface="Calibri"/>
              </a:rPr>
              <a:t>: </a:t>
            </a:r>
            <a:r>
              <a:rPr lang="cs-CZ" dirty="0">
                <a:solidFill>
                  <a:srgbClr val="FF0000"/>
                </a:solidFill>
                <a:cs typeface="Calibri"/>
              </a:rPr>
              <a:t>University </a:t>
            </a:r>
            <a:r>
              <a:rPr lang="cs-CZ" dirty="0" err="1">
                <a:solidFill>
                  <a:srgbClr val="FF0000"/>
                </a:solidFill>
                <a:cs typeface="Calibri"/>
              </a:rPr>
              <a:t>of</a:t>
            </a:r>
            <a:r>
              <a:rPr lang="cs-CZ" dirty="0">
                <a:solidFill>
                  <a:srgbClr val="FF0000"/>
                </a:solidFill>
                <a:cs typeface="Calibri"/>
              </a:rPr>
              <a:t> </a:t>
            </a:r>
            <a:r>
              <a:rPr lang="cs-CZ" dirty="0" err="1">
                <a:solidFill>
                  <a:srgbClr val="FF0000"/>
                </a:solidFill>
                <a:cs typeface="Calibri"/>
              </a:rPr>
              <a:t>Constantinus</a:t>
            </a:r>
            <a:r>
              <a:rPr lang="cs-CZ" dirty="0">
                <a:solidFill>
                  <a:srgbClr val="FF0000"/>
                </a:solidFill>
                <a:cs typeface="Calibri"/>
              </a:rPr>
              <a:t> </a:t>
            </a:r>
            <a:r>
              <a:rPr lang="cs-CZ" dirty="0" err="1">
                <a:solidFill>
                  <a:srgbClr val="FF0000"/>
                </a:solidFill>
                <a:cs typeface="Calibri"/>
              </a:rPr>
              <a:t>the</a:t>
            </a:r>
            <a:r>
              <a:rPr lang="cs-CZ" dirty="0">
                <a:solidFill>
                  <a:srgbClr val="FF0000"/>
                </a:solidFill>
                <a:cs typeface="Calibri"/>
              </a:rPr>
              <a:t> </a:t>
            </a:r>
            <a:r>
              <a:rPr lang="cs-CZ" dirty="0" err="1">
                <a:solidFill>
                  <a:srgbClr val="FF0000"/>
                </a:solidFill>
                <a:cs typeface="Calibri"/>
              </a:rPr>
              <a:t>Philosopher</a:t>
            </a:r>
            <a:r>
              <a:rPr lang="cs-CZ" dirty="0">
                <a:cs typeface="Calibri"/>
              </a:rPr>
              <a:t>, </a:t>
            </a:r>
            <a:r>
              <a:rPr lang="cs-CZ" dirty="0" err="1">
                <a:cs typeface="Calibri"/>
              </a:rPr>
              <a:t>with</a:t>
            </a:r>
            <a:r>
              <a:rPr lang="cs-CZ" dirty="0">
                <a:cs typeface="Calibri"/>
              </a:rPr>
              <a:t> 13,684 </a:t>
            </a:r>
            <a:r>
              <a:rPr lang="cs-CZ" dirty="0" err="1">
                <a:cs typeface="Calibri"/>
              </a:rPr>
              <a:t>students</a:t>
            </a:r>
            <a:r>
              <a:rPr lang="cs-CZ" dirty="0">
                <a:cs typeface="Calibri"/>
              </a:rPr>
              <a:t>, </a:t>
            </a:r>
            <a:r>
              <a:rPr lang="cs-CZ" dirty="0" err="1">
                <a:cs typeface="Calibri"/>
              </a:rPr>
              <a:t>including</a:t>
            </a:r>
            <a:r>
              <a:rPr lang="cs-CZ" dirty="0">
                <a:cs typeface="Calibri"/>
              </a:rPr>
              <a:t> 446 </a:t>
            </a:r>
            <a:r>
              <a:rPr lang="cs-CZ" dirty="0" err="1">
                <a:cs typeface="Calibri"/>
              </a:rPr>
              <a:t>doctoral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students</a:t>
            </a:r>
            <a:r>
              <a:rPr lang="cs-CZ" dirty="0">
                <a:cs typeface="Calibri"/>
              </a:rPr>
              <a:t> and 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the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solidFill>
                  <a:srgbClr val="FF0000"/>
                </a:solidFill>
                <a:cs typeface="Calibri"/>
              </a:rPr>
              <a:t>Slovak</a:t>
            </a:r>
            <a:r>
              <a:rPr lang="cs-CZ" dirty="0">
                <a:solidFill>
                  <a:srgbClr val="FF0000"/>
                </a:solidFill>
                <a:cs typeface="Calibri"/>
              </a:rPr>
              <a:t> University </a:t>
            </a:r>
            <a:r>
              <a:rPr lang="cs-CZ" dirty="0" err="1">
                <a:solidFill>
                  <a:srgbClr val="FF0000"/>
                </a:solidFill>
                <a:cs typeface="Calibri"/>
              </a:rPr>
              <a:t>of</a:t>
            </a:r>
            <a:r>
              <a:rPr lang="cs-CZ" dirty="0">
                <a:solidFill>
                  <a:srgbClr val="FF0000"/>
                </a:solidFill>
                <a:cs typeface="Calibri"/>
              </a:rPr>
              <a:t> </a:t>
            </a:r>
            <a:r>
              <a:rPr lang="cs-CZ" dirty="0" err="1">
                <a:solidFill>
                  <a:srgbClr val="FF0000"/>
                </a:solidFill>
                <a:cs typeface="Calibri"/>
              </a:rPr>
              <a:t>Agriculture</a:t>
            </a:r>
            <a:r>
              <a:rPr lang="cs-CZ" dirty="0">
                <a:cs typeface="Calibri"/>
              </a:rPr>
              <a:t>, </a:t>
            </a:r>
            <a:r>
              <a:rPr lang="cs-CZ" dirty="0" err="1">
                <a:cs typeface="Calibri"/>
              </a:rPr>
              <a:t>with</a:t>
            </a:r>
            <a:r>
              <a:rPr lang="cs-CZ" dirty="0">
                <a:cs typeface="Calibri"/>
              </a:rPr>
              <a:t> 10,297 </a:t>
            </a:r>
            <a:r>
              <a:rPr lang="cs-CZ" dirty="0" err="1">
                <a:cs typeface="Calibri"/>
              </a:rPr>
              <a:t>students</a:t>
            </a:r>
            <a:r>
              <a:rPr lang="cs-CZ" dirty="0">
                <a:cs typeface="Calibri"/>
              </a:rPr>
              <a:t>, </a:t>
            </a:r>
            <a:r>
              <a:rPr lang="cs-CZ" dirty="0" err="1">
                <a:cs typeface="Calibri"/>
              </a:rPr>
              <a:t>including</a:t>
            </a:r>
            <a:r>
              <a:rPr lang="cs-CZ" dirty="0">
                <a:cs typeface="Calibri"/>
              </a:rPr>
              <a:t> 430 </a:t>
            </a:r>
            <a:r>
              <a:rPr lang="cs-CZ" dirty="0" err="1">
                <a:cs typeface="Calibri"/>
              </a:rPr>
              <a:t>doctoral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students</a:t>
            </a:r>
            <a:r>
              <a:rPr lang="cs-CZ" dirty="0">
                <a:cs typeface="Calibri"/>
              </a:rPr>
              <a:t>. 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Nitra </a:t>
            </a:r>
            <a:r>
              <a:rPr lang="cs-CZ" dirty="0" err="1">
                <a:cs typeface="Calibri"/>
              </a:rPr>
              <a:t>is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the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home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town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popular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Slovak</a:t>
            </a:r>
            <a:r>
              <a:rPr lang="cs-CZ" dirty="0">
                <a:cs typeface="Calibri"/>
              </a:rPr>
              <a:t> music </a:t>
            </a:r>
            <a:r>
              <a:rPr lang="cs-CZ" dirty="0" err="1">
                <a:cs typeface="Calibri"/>
              </a:rPr>
              <a:t>bands</a:t>
            </a:r>
            <a:r>
              <a:rPr lang="cs-CZ" dirty="0">
                <a:cs typeface="Calibri"/>
              </a:rPr>
              <a:t> Gladiátor, </a:t>
            </a:r>
            <a:r>
              <a:rPr lang="cs-CZ" dirty="0" err="1">
                <a:cs typeface="Calibri"/>
              </a:rPr>
              <a:t>Horkýže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Slíže</a:t>
            </a:r>
            <a:r>
              <a:rPr lang="cs-CZ" dirty="0">
                <a:cs typeface="Calibri"/>
              </a:rPr>
              <a:t>, </a:t>
            </a:r>
            <a:r>
              <a:rPr lang="cs-CZ" dirty="0" err="1">
                <a:cs typeface="Calibri"/>
              </a:rPr>
              <a:t>Desmod</a:t>
            </a:r>
            <a:r>
              <a:rPr lang="cs-CZ" dirty="0">
                <a:cs typeface="Calibri"/>
              </a:rPr>
              <a:t>, </a:t>
            </a:r>
            <a:r>
              <a:rPr lang="cs-CZ" dirty="0" err="1">
                <a:cs typeface="Calibri"/>
              </a:rPr>
              <a:t>Zoči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Voči</a:t>
            </a:r>
            <a:r>
              <a:rPr lang="cs-CZ" dirty="0">
                <a:cs typeface="Calibri"/>
              </a:rPr>
              <a:t> and </a:t>
            </a:r>
            <a:r>
              <a:rPr lang="cs-CZ" dirty="0" err="1">
                <a:cs typeface="Calibri"/>
              </a:rPr>
              <a:t>Borra</a:t>
            </a:r>
            <a:r>
              <a:rPr lang="cs-CZ" dirty="0">
                <a:cs typeface="Calibri"/>
              </a:rPr>
              <a:t>. </a:t>
            </a:r>
          </a:p>
        </p:txBody>
      </p:sp>
      <p:pic>
        <p:nvPicPr>
          <p:cNvPr id="4" name="Obrázek 4" descr="Obsah obrázku exteriér, obloha, budova, pobřeží&#10;&#10;Popis se vygeneroval automaticky.">
            <a:extLst>
              <a:ext uri="{FF2B5EF4-FFF2-40B4-BE49-F238E27FC236}">
                <a16:creationId xmlns:a16="http://schemas.microsoft.com/office/drawing/2014/main" xmlns="" id="{2A6CED9D-AA8B-4881-8E2E-C926C18062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792" y="2004117"/>
            <a:ext cx="4308613" cy="2858050"/>
          </a:xfrm>
          <a:prstGeom prst="rect">
            <a:avLst/>
          </a:prstGeom>
        </p:spPr>
      </p:pic>
      <p:pic>
        <p:nvPicPr>
          <p:cNvPr id="5" name="Obrázek 5" descr="Obsah obrázku strom, exteriér, bílá, středisko&#10;&#10;Popis se vygeneroval automaticky.">
            <a:extLst>
              <a:ext uri="{FF2B5EF4-FFF2-40B4-BE49-F238E27FC236}">
                <a16:creationId xmlns:a16="http://schemas.microsoft.com/office/drawing/2014/main" xmlns="" id="{5D97BA4B-B50D-4D7E-A757-205A7FFAA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639" y="2057494"/>
            <a:ext cx="5882307" cy="27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1744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Vlastná</PresentationFormat>
  <Paragraphs>23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Motiv systému Office</vt:lpstr>
      <vt:lpstr>Nitra</vt:lpstr>
      <vt:lpstr>Basic informations</vt:lpstr>
      <vt:lpstr>Interesting places</vt:lpstr>
      <vt:lpstr>Snímka 4</vt:lpstr>
      <vt:lpstr>Snímka 5</vt:lpstr>
      <vt:lpstr>Snímka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vzdel</dc:creator>
  <cp:lastModifiedBy>vzdelanie_detom2@outlook.sk</cp:lastModifiedBy>
  <cp:revision>196</cp:revision>
  <dcterms:created xsi:type="dcterms:W3CDTF">2021-04-14T08:10:23Z</dcterms:created>
  <dcterms:modified xsi:type="dcterms:W3CDTF">2021-04-23T09:46:12Z</dcterms:modified>
</cp:coreProperties>
</file>