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5B5A"/>
    <a:srgbClr val="AFB2B5"/>
    <a:srgbClr val="A3A9AA"/>
    <a:srgbClr val="989C9C"/>
    <a:srgbClr val="BBBBBF"/>
    <a:srgbClr val="6A7574"/>
    <a:srgbClr val="4A797B"/>
    <a:srgbClr val="4D969B"/>
    <a:srgbClr val="52D1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4A2D-98C2-4419-BC4B-29A6524E1369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DD8-4AFC-417C-8591-A02035DD37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4A2D-98C2-4419-BC4B-29A6524E1369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DD8-4AFC-417C-8591-A02035DD37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4A2D-98C2-4419-BC4B-29A6524E1369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DD8-4AFC-417C-8591-A02035DD37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4A2D-98C2-4419-BC4B-29A6524E1369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DD8-4AFC-417C-8591-A02035DD37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4A2D-98C2-4419-BC4B-29A6524E1369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DD8-4AFC-417C-8591-A02035DD37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4A2D-98C2-4419-BC4B-29A6524E1369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DD8-4AFC-417C-8591-A02035DD37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4A2D-98C2-4419-BC4B-29A6524E1369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DD8-4AFC-417C-8591-A02035DD37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4A2D-98C2-4419-BC4B-29A6524E1369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DD8-4AFC-417C-8591-A02035DD37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4A2D-98C2-4419-BC4B-29A6524E1369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DD8-4AFC-417C-8591-A02035DD37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4A2D-98C2-4419-BC4B-29A6524E1369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DD8-4AFC-417C-8591-A02035DD37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4A2D-98C2-4419-BC4B-29A6524E1369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DD8-4AFC-417C-8591-A02035DD37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74A2D-98C2-4419-BC4B-29A6524E1369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11DD8-4AFC-417C-8591-A02035DD378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2D1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928926" y="2643182"/>
            <a:ext cx="3143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0" dirty="0" smtClean="0">
                <a:ln>
                  <a:solidFill>
                    <a:schemeClr val="tx1"/>
                  </a:solidFill>
                </a:ln>
                <a:solidFill>
                  <a:srgbClr val="BBBBBF"/>
                </a:solidFill>
                <a:latin typeface="Broadway" pitchFamily="82" charset="0"/>
              </a:rPr>
              <a:t>Nitra</a:t>
            </a:r>
            <a:endParaRPr lang="sk-SK" sz="8000" dirty="0">
              <a:ln>
                <a:solidFill>
                  <a:schemeClr val="tx1"/>
                </a:solidFill>
              </a:ln>
              <a:solidFill>
                <a:srgbClr val="BBBBBF"/>
              </a:solidFill>
              <a:latin typeface="Broadway" pitchFamily="82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1142912" y="6488668"/>
            <a:ext cx="8001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n>
                  <a:solidFill>
                    <a:schemeClr val="tx1"/>
                  </a:solidFill>
                </a:ln>
                <a:solidFill>
                  <a:srgbClr val="BBBBBF"/>
                </a:solidFill>
                <a:latin typeface="Broadway" pitchFamily="82" charset="0"/>
              </a:rPr>
              <a:t>Anglický jazyk                                    </a:t>
            </a:r>
            <a:r>
              <a:rPr lang="sk-SK" dirty="0" err="1" smtClean="0">
                <a:ln>
                  <a:solidFill>
                    <a:schemeClr val="tx1"/>
                  </a:solidFill>
                </a:ln>
                <a:solidFill>
                  <a:srgbClr val="BBBBBF"/>
                </a:solidFill>
                <a:latin typeface="Broadway" pitchFamily="82" charset="0"/>
              </a:rPr>
              <a:t>Lilien</a:t>
            </a:r>
            <a:r>
              <a:rPr lang="sk-SK" dirty="0" smtClean="0">
                <a:ln>
                  <a:solidFill>
                    <a:schemeClr val="tx1"/>
                  </a:solidFill>
                </a:ln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sk-SK" dirty="0" err="1" smtClean="0">
                <a:ln>
                  <a:solidFill>
                    <a:schemeClr val="tx1"/>
                  </a:solidFill>
                </a:ln>
                <a:solidFill>
                  <a:srgbClr val="BBBBBF"/>
                </a:solidFill>
                <a:latin typeface="Broadway" pitchFamily="82" charset="0"/>
              </a:rPr>
              <a:t>Piliarová</a:t>
            </a:r>
            <a:r>
              <a:rPr lang="sk-SK" dirty="0" smtClean="0">
                <a:ln>
                  <a:solidFill>
                    <a:schemeClr val="tx1"/>
                  </a:solidFill>
                </a:ln>
                <a:solidFill>
                  <a:srgbClr val="BBBBBF"/>
                </a:solidFill>
                <a:latin typeface="Broadway" pitchFamily="82" charset="0"/>
              </a:rPr>
              <a:t> 7.A</a:t>
            </a:r>
            <a:endParaRPr lang="sk-SK" dirty="0">
              <a:ln>
                <a:solidFill>
                  <a:schemeClr val="tx1"/>
                </a:solidFill>
              </a:ln>
              <a:solidFill>
                <a:srgbClr val="BBBBBF"/>
              </a:solidFill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96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857356" y="285728"/>
            <a:ext cx="5357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 err="1" smtClean="0">
                <a:solidFill>
                  <a:srgbClr val="BBBBBF"/>
                </a:solidFill>
                <a:latin typeface="Broadway" pitchFamily="82" charset="0"/>
              </a:rPr>
              <a:t>Basic</a:t>
            </a:r>
            <a:r>
              <a:rPr lang="sk-SK" sz="4000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sk-SK" sz="4000" dirty="0" err="1" smtClean="0">
                <a:solidFill>
                  <a:srgbClr val="BBBBBF"/>
                </a:solidFill>
                <a:latin typeface="Broadway" pitchFamily="82" charset="0"/>
              </a:rPr>
              <a:t>Information</a:t>
            </a:r>
            <a:endParaRPr lang="sk-SK" sz="4000" dirty="0">
              <a:solidFill>
                <a:srgbClr val="BBBBBF"/>
              </a:solidFill>
              <a:latin typeface="Broadway" pitchFamily="82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785786" y="1595021"/>
            <a:ext cx="60007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dirty="0" smtClean="0">
                <a:solidFill>
                  <a:srgbClr val="BBBBBF"/>
                </a:solidFill>
                <a:latin typeface="Broadway" pitchFamily="82" charset="0"/>
              </a:rPr>
              <a:t>Country: Slovakia</a:t>
            </a:r>
          </a:p>
          <a:p>
            <a:r>
              <a:rPr lang="sk-SK" sz="3600" dirty="0" err="1" smtClean="0">
                <a:solidFill>
                  <a:srgbClr val="BBBBBF"/>
                </a:solidFill>
                <a:latin typeface="Broadway" pitchFamily="82" charset="0"/>
              </a:rPr>
              <a:t>Region</a:t>
            </a:r>
            <a:r>
              <a:rPr lang="sk-SK" sz="3600" dirty="0" smtClean="0">
                <a:solidFill>
                  <a:srgbClr val="BBBBBF"/>
                </a:solidFill>
                <a:latin typeface="Broadway" pitchFamily="82" charset="0"/>
              </a:rPr>
              <a:t>: Nitra</a:t>
            </a:r>
          </a:p>
          <a:p>
            <a:r>
              <a:rPr lang="sk-SK" sz="3600" dirty="0" err="1" smtClean="0">
                <a:solidFill>
                  <a:srgbClr val="BBBBBF"/>
                </a:solidFill>
                <a:latin typeface="Broadway" pitchFamily="82" charset="0"/>
              </a:rPr>
              <a:t>Total</a:t>
            </a:r>
            <a:r>
              <a:rPr lang="sk-SK" sz="3600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sk-SK" sz="3600" dirty="0" err="1" smtClean="0">
                <a:solidFill>
                  <a:srgbClr val="BBBBBF"/>
                </a:solidFill>
                <a:latin typeface="Broadway" pitchFamily="82" charset="0"/>
              </a:rPr>
              <a:t>Area</a:t>
            </a:r>
            <a:r>
              <a:rPr lang="sk-SK" sz="3600" dirty="0" smtClean="0">
                <a:solidFill>
                  <a:srgbClr val="BBBBBF"/>
                </a:solidFill>
                <a:latin typeface="Broadway" pitchFamily="82" charset="0"/>
              </a:rPr>
              <a:t>: 100.48 km2</a:t>
            </a:r>
          </a:p>
          <a:p>
            <a:r>
              <a:rPr lang="sk-SK" sz="3600" dirty="0" err="1" smtClean="0">
                <a:solidFill>
                  <a:srgbClr val="BBBBBF"/>
                </a:solidFill>
                <a:latin typeface="Broadway" pitchFamily="82" charset="0"/>
              </a:rPr>
              <a:t>Population</a:t>
            </a:r>
            <a:r>
              <a:rPr lang="sk-SK" sz="3600" dirty="0" smtClean="0">
                <a:solidFill>
                  <a:srgbClr val="BBBBBF"/>
                </a:solidFill>
                <a:latin typeface="Broadway" pitchFamily="82" charset="0"/>
              </a:rPr>
              <a:t>: 78,353</a:t>
            </a:r>
          </a:p>
          <a:p>
            <a:r>
              <a:rPr lang="sk-SK" sz="3600" dirty="0" err="1" smtClean="0">
                <a:solidFill>
                  <a:srgbClr val="BBBBBF"/>
                </a:solidFill>
                <a:latin typeface="Broadway" pitchFamily="82" charset="0"/>
              </a:rPr>
              <a:t>Postal</a:t>
            </a:r>
            <a:r>
              <a:rPr lang="sk-SK" sz="3600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sk-SK" sz="3600" dirty="0" err="1" smtClean="0">
                <a:solidFill>
                  <a:srgbClr val="BBBBBF"/>
                </a:solidFill>
                <a:latin typeface="Broadway" pitchFamily="82" charset="0"/>
              </a:rPr>
              <a:t>code</a:t>
            </a:r>
            <a:r>
              <a:rPr lang="sk-SK" sz="3600" dirty="0" smtClean="0">
                <a:solidFill>
                  <a:srgbClr val="BBBBBF"/>
                </a:solidFill>
                <a:latin typeface="Broadway" pitchFamily="82" charset="0"/>
              </a:rPr>
              <a:t>: 949 01</a:t>
            </a:r>
          </a:p>
          <a:p>
            <a:endParaRPr lang="sk-SK" sz="3600" dirty="0" smtClean="0">
              <a:solidFill>
                <a:srgbClr val="BBBBBF"/>
              </a:solidFill>
              <a:latin typeface="Broadway" pitchFamily="82" charset="0"/>
            </a:endParaRPr>
          </a:p>
          <a:p>
            <a:endParaRPr lang="sk-SK" sz="3600" baseline="30000" dirty="0" smtClean="0">
              <a:solidFill>
                <a:srgbClr val="BBBBBF"/>
              </a:solidFill>
              <a:latin typeface="Broadway" pitchFamily="82" charset="0"/>
            </a:endParaRPr>
          </a:p>
          <a:p>
            <a:endParaRPr lang="sk-SK" sz="3600" baseline="30000" dirty="0" smtClean="0">
              <a:solidFill>
                <a:srgbClr val="BBBBBF"/>
              </a:solidFill>
              <a:latin typeface="Broadway" pitchFamily="82" charset="0"/>
            </a:endParaRPr>
          </a:p>
          <a:p>
            <a:endParaRPr lang="sk-SK" sz="3600" baseline="30000" dirty="0" smtClean="0">
              <a:solidFill>
                <a:srgbClr val="BBBBBF"/>
              </a:solidFill>
              <a:latin typeface="Broadway" pitchFamily="82" charset="0"/>
            </a:endParaRPr>
          </a:p>
          <a:p>
            <a:endParaRPr lang="sk-SK" sz="3600" baseline="30000" dirty="0" smtClean="0">
              <a:solidFill>
                <a:srgbClr val="BBBBBF"/>
              </a:solidFill>
              <a:latin typeface="Broadway" pitchFamily="82" charset="0"/>
            </a:endParaRPr>
          </a:p>
          <a:p>
            <a:endParaRPr lang="sk-SK" sz="3600" baseline="30000" dirty="0">
              <a:solidFill>
                <a:srgbClr val="BBBBBF"/>
              </a:solidFill>
              <a:latin typeface="Broadway" pitchFamily="82" charset="0"/>
            </a:endParaRPr>
          </a:p>
        </p:txBody>
      </p:sp>
      <p:pic>
        <p:nvPicPr>
          <p:cNvPr id="7170" name="Picture 2" descr="Zmení sa pre lanovku územný plán Nitry? - Domáce - Správy - Pravda.s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500570"/>
            <a:ext cx="3571900" cy="20089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7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500298" y="428604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dirty="0" err="1" smtClean="0">
                <a:solidFill>
                  <a:srgbClr val="BBBBBF"/>
                </a:solidFill>
                <a:latin typeface="Broadway" pitchFamily="82" charset="0"/>
              </a:rPr>
              <a:t>Topography</a:t>
            </a:r>
            <a:endParaRPr lang="sk-SK" sz="4800" dirty="0">
              <a:solidFill>
                <a:srgbClr val="BBBBBF"/>
              </a:solidFill>
              <a:latin typeface="Broadway" pitchFamily="82" charset="0"/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928662" y="1571612"/>
            <a:ext cx="678661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Nitra lies at an altitude of 190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metres</a:t>
            </a:r>
            <a:r>
              <a:rPr lang="sk-SK" dirty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above sea level and covers an area of 100.48 square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kilometres</a:t>
            </a:r>
            <a:r>
              <a:rPr lang="sk-SK" dirty="0">
                <a:solidFill>
                  <a:srgbClr val="BBBBBF"/>
                </a:solidFill>
                <a:latin typeface="Broadway" pitchFamily="82" charset="0"/>
              </a:rPr>
              <a:t>.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It is located in the Nitra River valley in the </a:t>
            </a:r>
            <a:r>
              <a:rPr lang="sk-SK" dirty="0" smtClean="0">
                <a:solidFill>
                  <a:srgbClr val="BBBBBF"/>
                </a:solidFill>
                <a:latin typeface="Broadway" pitchFamily="82" charset="0"/>
              </a:rPr>
              <a:t>Danubian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Lowland, where the bigger part of the city is located. A smaller part is located at the southernmost reaches of the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Tribeč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mountains, more precisely at the foothill of the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Zobor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mountain 587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metres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sk-SK" dirty="0" smtClean="0">
                <a:solidFill>
                  <a:srgbClr val="BBBBBF"/>
                </a:solidFill>
                <a:latin typeface="Broadway" pitchFamily="82" charset="0"/>
              </a:rPr>
              <a:t>.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It is around halfway between Slovak capital Bratislava, 92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kilometres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away and central Slovak city of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Banská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Bystrica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, 118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kilometres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away. Other towns in the surroundings include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Trnava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to the west (53 km),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Topoľčany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to the north,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Levice</a:t>
            </a:r>
            <a:r>
              <a:rPr lang="sk-SK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to the east, and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Nové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Zámky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and </a:t>
            </a:r>
            <a:r>
              <a:rPr lang="en-US" dirty="0" err="1" smtClean="0">
                <a:solidFill>
                  <a:srgbClr val="BBBBBF"/>
                </a:solidFill>
                <a:latin typeface="Broadway" pitchFamily="82" charset="0"/>
              </a:rPr>
              <a:t>Komárno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to the south. A national natural reservation called </a:t>
            </a:r>
            <a:r>
              <a:rPr lang="en-US" i="1" dirty="0" err="1" smtClean="0">
                <a:solidFill>
                  <a:srgbClr val="BBBBBF"/>
                </a:solidFill>
                <a:latin typeface="Broadway" pitchFamily="82" charset="0"/>
              </a:rPr>
              <a:t>Zoborská</a:t>
            </a:r>
            <a:r>
              <a:rPr lang="en-US" i="1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en-US" i="1" dirty="0" err="1" smtClean="0">
                <a:solidFill>
                  <a:srgbClr val="BBBBBF"/>
                </a:solidFill>
                <a:latin typeface="Broadway" pitchFamily="82" charset="0"/>
              </a:rPr>
              <a:t>lesostep</a:t>
            </a:r>
            <a:r>
              <a:rPr lang="en-US" dirty="0" smtClean="0">
                <a:solidFill>
                  <a:srgbClr val="BBBBBF"/>
                </a:solidFill>
                <a:latin typeface="Broadway" pitchFamily="82" charset="0"/>
              </a:rPr>
              <a:t> is located within the city's boundaries. </a:t>
            </a:r>
            <a:endParaRPr lang="sk-SK" dirty="0">
              <a:solidFill>
                <a:srgbClr val="BBBBBF"/>
              </a:solidFill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5B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143240" y="500042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dirty="0" err="1" smtClean="0">
                <a:solidFill>
                  <a:srgbClr val="BBBBBF"/>
                </a:solidFill>
                <a:latin typeface="Broadway" pitchFamily="82" charset="0"/>
              </a:rPr>
              <a:t>Religion</a:t>
            </a:r>
            <a:endParaRPr lang="sk-SK" sz="4800" dirty="0">
              <a:solidFill>
                <a:srgbClr val="BBBBBF"/>
              </a:solidFill>
              <a:latin typeface="Broadway" pitchFamily="82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2286000" y="1785926"/>
            <a:ext cx="507208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BBBBBF"/>
                </a:solidFill>
                <a:latin typeface="Broadway" pitchFamily="82" charset="0"/>
              </a:rPr>
              <a:t>The religious make-up was 66.1% Roman Catholics and 2.6% Augsburg Confession. Other denominations were declared as less than 0.5%</a:t>
            </a:r>
            <a:endParaRPr lang="sk-SK" sz="2800" dirty="0">
              <a:solidFill>
                <a:srgbClr val="BBBBBF"/>
              </a:solidFill>
              <a:latin typeface="Broadway" pitchFamily="82" charset="0"/>
            </a:endParaRPr>
          </a:p>
        </p:txBody>
      </p:sp>
      <p:pic>
        <p:nvPicPr>
          <p:cNvPr id="5122" name="Picture 2" descr="Nitra - Slovakia.trav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5286388"/>
            <a:ext cx="3914775" cy="117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75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928926" y="428604"/>
            <a:ext cx="3429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6000" dirty="0" err="1" smtClean="0">
                <a:solidFill>
                  <a:srgbClr val="BBBBBF"/>
                </a:solidFill>
                <a:latin typeface="Broadway" pitchFamily="82" charset="0"/>
              </a:rPr>
              <a:t>Schools</a:t>
            </a:r>
            <a:endParaRPr lang="sk-SK" sz="6000" dirty="0">
              <a:solidFill>
                <a:srgbClr val="BBBBBF"/>
              </a:solidFill>
              <a:latin typeface="Broadway" pitchFamily="82" charset="0"/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14348" y="1643050"/>
            <a:ext cx="80724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BBBBBF"/>
                </a:solidFill>
                <a:latin typeface="Broadway" pitchFamily="82" charset="0"/>
              </a:rPr>
              <a:t>University of </a:t>
            </a:r>
            <a:r>
              <a:rPr lang="en-US" sz="2800" dirty="0" err="1" smtClean="0">
                <a:solidFill>
                  <a:srgbClr val="BBBBBF"/>
                </a:solidFill>
                <a:latin typeface="Broadway" pitchFamily="82" charset="0"/>
              </a:rPr>
              <a:t>Constantinus</a:t>
            </a:r>
            <a:r>
              <a:rPr lang="en-US" sz="2800" dirty="0" smtClean="0">
                <a:solidFill>
                  <a:srgbClr val="BBBBBF"/>
                </a:solidFill>
                <a:latin typeface="Broadway" pitchFamily="82" charset="0"/>
              </a:rPr>
              <a:t> the Philosopher</a:t>
            </a:r>
            <a:endParaRPr lang="sk-SK" sz="2800" dirty="0" smtClean="0">
              <a:solidFill>
                <a:srgbClr val="BBBBBF"/>
              </a:solidFill>
              <a:latin typeface="Broadway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sk-SK" sz="2800" dirty="0" smtClean="0">
                <a:solidFill>
                  <a:srgbClr val="BBBBBF"/>
                </a:solidFill>
                <a:latin typeface="Broadway" pitchFamily="82" charset="0"/>
              </a:rPr>
              <a:t>Slovak </a:t>
            </a:r>
            <a:r>
              <a:rPr lang="sk-SK" sz="2800" dirty="0" err="1" smtClean="0">
                <a:solidFill>
                  <a:srgbClr val="BBBBBF"/>
                </a:solidFill>
                <a:latin typeface="Broadway" pitchFamily="82" charset="0"/>
              </a:rPr>
              <a:t>University</a:t>
            </a:r>
            <a:r>
              <a:rPr lang="sk-SK" sz="2800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sk-SK" sz="2800" dirty="0" err="1" smtClean="0">
                <a:solidFill>
                  <a:srgbClr val="BBBBBF"/>
                </a:solidFill>
                <a:latin typeface="Broadway" pitchFamily="82" charset="0"/>
              </a:rPr>
              <a:t>of</a:t>
            </a:r>
            <a:r>
              <a:rPr lang="sk-SK" sz="2800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sk-SK" sz="2800" dirty="0" err="1" smtClean="0">
                <a:solidFill>
                  <a:srgbClr val="BBBBBF"/>
                </a:solidFill>
                <a:latin typeface="Broadway" pitchFamily="82" charset="0"/>
              </a:rPr>
              <a:t>Agriculture</a:t>
            </a:r>
            <a:endParaRPr lang="sk-SK" sz="2800" dirty="0" smtClean="0">
              <a:solidFill>
                <a:srgbClr val="BBBBBF"/>
              </a:solidFill>
              <a:latin typeface="Broadway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BBBBBF"/>
                </a:solidFill>
                <a:latin typeface="Broadway" pitchFamily="82" charset="0"/>
              </a:rPr>
              <a:t>14 public schools and three religious primary schools</a:t>
            </a:r>
            <a:endParaRPr lang="sk-SK" sz="2800" dirty="0" smtClean="0">
              <a:solidFill>
                <a:srgbClr val="BBBBBF"/>
              </a:solidFill>
              <a:latin typeface="Broadway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BBBBBF"/>
                </a:solidFill>
                <a:latin typeface="Broadway" pitchFamily="82" charset="0"/>
              </a:rPr>
              <a:t>five gymnasia </a:t>
            </a:r>
            <a:endParaRPr lang="sk-SK" sz="2800" dirty="0" smtClean="0">
              <a:solidFill>
                <a:srgbClr val="BBBBBF"/>
              </a:solidFill>
              <a:latin typeface="Broadway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sk-SK" sz="2800" dirty="0" smtClean="0">
                <a:solidFill>
                  <a:srgbClr val="BBBBBF"/>
                </a:solidFill>
                <a:latin typeface="Broadway" pitchFamily="82" charset="0"/>
              </a:rPr>
              <a:t>8 </a:t>
            </a:r>
            <a:r>
              <a:rPr lang="sk-SK" sz="2800" dirty="0" err="1" smtClean="0">
                <a:solidFill>
                  <a:srgbClr val="BBBBBF"/>
                </a:solidFill>
                <a:latin typeface="Broadway" pitchFamily="82" charset="0"/>
              </a:rPr>
              <a:t>specialized</a:t>
            </a:r>
            <a:r>
              <a:rPr lang="sk-SK" sz="2800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sk-SK" sz="2800" dirty="0" err="1" smtClean="0">
                <a:solidFill>
                  <a:srgbClr val="BBBBBF"/>
                </a:solidFill>
                <a:latin typeface="Broadway" pitchFamily="82" charset="0"/>
              </a:rPr>
              <a:t>high</a:t>
            </a:r>
            <a:r>
              <a:rPr lang="sk-SK" sz="2800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sk-SK" sz="2800" dirty="0" err="1" smtClean="0">
                <a:solidFill>
                  <a:srgbClr val="BBBBBF"/>
                </a:solidFill>
                <a:latin typeface="Broadway" pitchFamily="82" charset="0"/>
              </a:rPr>
              <a:t>schools</a:t>
            </a:r>
            <a:endParaRPr lang="sk-SK" sz="2800" dirty="0" smtClean="0">
              <a:solidFill>
                <a:srgbClr val="BBBBBF"/>
              </a:solidFill>
              <a:latin typeface="Broadway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sk-SK" sz="2800" dirty="0" smtClean="0">
                <a:solidFill>
                  <a:srgbClr val="BBBBBF"/>
                </a:solidFill>
                <a:latin typeface="Broadway" pitchFamily="82" charset="0"/>
              </a:rPr>
              <a:t>5 </a:t>
            </a:r>
            <a:r>
              <a:rPr lang="sk-SK" sz="2800" dirty="0" err="1" smtClean="0">
                <a:solidFill>
                  <a:srgbClr val="BBBBBF"/>
                </a:solidFill>
                <a:latin typeface="Broadway" pitchFamily="82" charset="0"/>
              </a:rPr>
              <a:t>vocational</a:t>
            </a:r>
            <a:r>
              <a:rPr lang="sk-SK" sz="2800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sk-SK" sz="2800" dirty="0" err="1" smtClean="0">
                <a:solidFill>
                  <a:srgbClr val="BBBBBF"/>
                </a:solidFill>
                <a:latin typeface="Broadway" pitchFamily="82" charset="0"/>
              </a:rPr>
              <a:t>schools</a:t>
            </a:r>
            <a:r>
              <a:rPr lang="sk-SK" sz="2800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sk-SK" sz="2800" dirty="0" err="1" smtClean="0">
                <a:solidFill>
                  <a:srgbClr val="BBBBBF"/>
                </a:solidFill>
                <a:latin typeface="Broadway" pitchFamily="82" charset="0"/>
              </a:rPr>
              <a:t>United</a:t>
            </a:r>
            <a:r>
              <a:rPr lang="sk-SK" sz="2800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sk-SK" sz="2800" dirty="0" err="1" smtClean="0">
                <a:solidFill>
                  <a:srgbClr val="BBBBBF"/>
                </a:solidFill>
                <a:latin typeface="Broadway" pitchFamily="82" charset="0"/>
              </a:rPr>
              <a:t>Catholic</a:t>
            </a:r>
            <a:r>
              <a:rPr lang="sk-SK" sz="2800" dirty="0" smtClean="0">
                <a:solidFill>
                  <a:srgbClr val="BBBBBF"/>
                </a:solidFill>
                <a:latin typeface="Broadway" pitchFamily="82" charset="0"/>
              </a:rPr>
              <a:t> </a:t>
            </a:r>
            <a:r>
              <a:rPr lang="sk-SK" sz="2800" dirty="0" err="1" smtClean="0">
                <a:solidFill>
                  <a:srgbClr val="BBBBBF"/>
                </a:solidFill>
                <a:latin typeface="Broadway" pitchFamily="82" charset="0"/>
              </a:rPr>
              <a:t>School</a:t>
            </a:r>
            <a:endParaRPr lang="sk-SK" sz="2800" dirty="0" smtClean="0">
              <a:solidFill>
                <a:srgbClr val="BBBBBF"/>
              </a:solidFill>
              <a:latin typeface="Broadway" pitchFamily="82" charset="0"/>
            </a:endParaRPr>
          </a:p>
          <a:p>
            <a:pPr>
              <a:buFont typeface="Arial" pitchFamily="34" charset="0"/>
              <a:buChar char="•"/>
            </a:pPr>
            <a:endParaRPr lang="sk-SK" sz="2800" dirty="0">
              <a:solidFill>
                <a:srgbClr val="BBBBBF"/>
              </a:solidFill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9C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857488" y="428604"/>
            <a:ext cx="3429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6000" dirty="0" err="1" smtClean="0">
                <a:solidFill>
                  <a:srgbClr val="475B5A"/>
                </a:solidFill>
                <a:latin typeface="Broadway" pitchFamily="82" charset="0"/>
              </a:rPr>
              <a:t>Culture</a:t>
            </a:r>
            <a:endParaRPr lang="sk-SK" sz="6000" dirty="0">
              <a:solidFill>
                <a:srgbClr val="475B5A"/>
              </a:solidFill>
              <a:latin typeface="Broadway" pitchFamily="82" charset="0"/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1785918" y="2143116"/>
            <a:ext cx="592935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sz="2800" dirty="0" err="1" smtClean="0">
                <a:solidFill>
                  <a:srgbClr val="475B5A"/>
                </a:solidFill>
                <a:latin typeface="Broadway" pitchFamily="82" charset="0"/>
              </a:rPr>
              <a:t>The</a:t>
            </a:r>
            <a:r>
              <a:rPr lang="sk-SK" sz="2800" dirty="0" smtClean="0">
                <a:solidFill>
                  <a:srgbClr val="475B5A"/>
                </a:solidFill>
                <a:latin typeface="Broadway" pitchFamily="82" charset="0"/>
              </a:rPr>
              <a:t> </a:t>
            </a:r>
            <a:r>
              <a:rPr lang="sk-SK" sz="2800" dirty="0" err="1" smtClean="0">
                <a:solidFill>
                  <a:srgbClr val="475B5A"/>
                </a:solidFill>
                <a:latin typeface="Broadway" pitchFamily="82" charset="0"/>
              </a:rPr>
              <a:t>Diocesan</a:t>
            </a:r>
            <a:r>
              <a:rPr lang="sk-SK" sz="2800" dirty="0" smtClean="0">
                <a:solidFill>
                  <a:srgbClr val="475B5A"/>
                </a:solidFill>
                <a:latin typeface="Broadway" pitchFamily="82" charset="0"/>
              </a:rPr>
              <a:t> </a:t>
            </a:r>
            <a:r>
              <a:rPr lang="sk-SK" sz="2800" dirty="0" err="1" smtClean="0">
                <a:solidFill>
                  <a:srgbClr val="475B5A"/>
                </a:solidFill>
                <a:latin typeface="Broadway" pitchFamily="82" charset="0"/>
              </a:rPr>
              <a:t>Museum</a:t>
            </a:r>
            <a:r>
              <a:rPr lang="sk-SK" sz="2800" dirty="0" smtClean="0">
                <a:solidFill>
                  <a:srgbClr val="475B5A"/>
                </a:solidFill>
                <a:latin typeface="Broadway" pitchFamily="82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sk-SK" sz="2800" dirty="0" smtClean="0">
                <a:solidFill>
                  <a:srgbClr val="475B5A"/>
                </a:solidFill>
                <a:latin typeface="Broadway" pitchFamily="82" charset="0"/>
              </a:rPr>
              <a:t>Nitra </a:t>
            </a:r>
            <a:r>
              <a:rPr lang="sk-SK" sz="2800" dirty="0" err="1" smtClean="0">
                <a:solidFill>
                  <a:srgbClr val="475B5A"/>
                </a:solidFill>
                <a:latin typeface="Broadway" pitchFamily="82" charset="0"/>
              </a:rPr>
              <a:t>Castle</a:t>
            </a:r>
            <a:endParaRPr lang="sk-SK" sz="2800" dirty="0" smtClean="0">
              <a:solidFill>
                <a:srgbClr val="475B5A"/>
              </a:solidFill>
              <a:latin typeface="Broadway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475B5A"/>
                </a:solidFill>
                <a:latin typeface="Broadway" pitchFamily="82" charset="0"/>
              </a:rPr>
              <a:t>Mission Museum of Nations and Cultures</a:t>
            </a:r>
            <a:endParaRPr lang="sk-SK" sz="2800" dirty="0" smtClean="0">
              <a:solidFill>
                <a:srgbClr val="475B5A"/>
              </a:solidFill>
              <a:latin typeface="Broadway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sk-SK" sz="2800" dirty="0" smtClean="0">
                <a:solidFill>
                  <a:srgbClr val="475B5A"/>
                </a:solidFill>
                <a:latin typeface="Broadway" pitchFamily="82" charset="0"/>
              </a:rPr>
              <a:t>Andrej </a:t>
            </a:r>
            <a:r>
              <a:rPr lang="sk-SK" sz="2800" dirty="0" err="1" smtClean="0">
                <a:solidFill>
                  <a:srgbClr val="475B5A"/>
                </a:solidFill>
                <a:latin typeface="Broadway" pitchFamily="82" charset="0"/>
              </a:rPr>
              <a:t>Bagar</a:t>
            </a:r>
            <a:r>
              <a:rPr lang="sk-SK" sz="2800" dirty="0" smtClean="0">
                <a:solidFill>
                  <a:srgbClr val="475B5A"/>
                </a:solidFill>
                <a:latin typeface="Broadway" pitchFamily="82" charset="0"/>
              </a:rPr>
              <a:t> </a:t>
            </a:r>
            <a:r>
              <a:rPr lang="sk-SK" sz="2800" dirty="0" err="1" smtClean="0">
                <a:solidFill>
                  <a:srgbClr val="475B5A"/>
                </a:solidFill>
                <a:latin typeface="Broadway" pitchFamily="82" charset="0"/>
              </a:rPr>
              <a:t>Theatre</a:t>
            </a:r>
            <a:endParaRPr lang="sk-SK" sz="2800" dirty="0" smtClean="0">
              <a:solidFill>
                <a:srgbClr val="475B5A"/>
              </a:solidFill>
              <a:latin typeface="Broadway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475B5A"/>
                </a:solidFill>
                <a:latin typeface="Broadway" pitchFamily="82" charset="0"/>
              </a:rPr>
              <a:t>Old Theatre of Karol </a:t>
            </a:r>
            <a:r>
              <a:rPr lang="en-US" sz="2800" dirty="0" err="1" smtClean="0">
                <a:solidFill>
                  <a:srgbClr val="475B5A"/>
                </a:solidFill>
                <a:latin typeface="Broadway" pitchFamily="82" charset="0"/>
              </a:rPr>
              <a:t>Spišák</a:t>
            </a:r>
            <a:endParaRPr lang="sk-SK" sz="2800" dirty="0" smtClean="0">
              <a:solidFill>
                <a:srgbClr val="475B5A"/>
              </a:solidFill>
              <a:latin typeface="Broadway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sk-SK" sz="2800" dirty="0" smtClean="0">
                <a:solidFill>
                  <a:srgbClr val="475B5A"/>
                </a:solidFill>
                <a:latin typeface="Broadway" pitchFamily="82" charset="0"/>
              </a:rPr>
              <a:t>Nitra </a:t>
            </a:r>
            <a:r>
              <a:rPr lang="sk-SK" sz="2800" dirty="0" err="1" smtClean="0">
                <a:solidFill>
                  <a:srgbClr val="475B5A"/>
                </a:solidFill>
                <a:latin typeface="Broadway" pitchFamily="82" charset="0"/>
              </a:rPr>
              <a:t>Amphitheater</a:t>
            </a:r>
            <a:endParaRPr lang="sk-SK" sz="2800" dirty="0">
              <a:solidFill>
                <a:srgbClr val="475B5A"/>
              </a:solidFill>
              <a:latin typeface="Broadway" pitchFamily="82" charset="0"/>
            </a:endParaRPr>
          </a:p>
        </p:txBody>
      </p:sp>
      <p:pic>
        <p:nvPicPr>
          <p:cNvPr id="3074" name="Picture 2" descr="Grand Hotel Sole Nit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5000636"/>
            <a:ext cx="2790825" cy="1647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A9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714612" y="500042"/>
            <a:ext cx="40719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6600" dirty="0" err="1" smtClean="0">
                <a:solidFill>
                  <a:srgbClr val="475B5A"/>
                </a:solidFill>
                <a:latin typeface="Broadway" pitchFamily="82" charset="0"/>
              </a:rPr>
              <a:t>Climate</a:t>
            </a:r>
            <a:endParaRPr lang="sk-SK" sz="6600" dirty="0">
              <a:solidFill>
                <a:srgbClr val="475B5A"/>
              </a:solidFill>
              <a:latin typeface="Broadway" pitchFamily="82" charset="0"/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1857356" y="2000240"/>
            <a:ext cx="578647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475B5A"/>
                </a:solidFill>
                <a:latin typeface="Broadway" pitchFamily="82" charset="0"/>
              </a:rPr>
              <a:t>Nitra lies in the humid continental climate with four distinct seasons. It is characterized by a significant variation between hot summers and cold, snowy winters. The city is located in the warmest and driest part of Slovakia. </a:t>
            </a:r>
            <a:endParaRPr lang="sk-SK" sz="2800" dirty="0">
              <a:solidFill>
                <a:srgbClr val="475B5A"/>
              </a:solidFill>
              <a:latin typeface="Broadway" pitchFamily="82" charset="0"/>
            </a:endParaRPr>
          </a:p>
        </p:txBody>
      </p:sp>
      <p:pic>
        <p:nvPicPr>
          <p:cNvPr id="2050" name="Picture 2" descr="Ubytovanie Kalvária Nit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2135339" cy="1428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B2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428728" y="642918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dirty="0" err="1" smtClean="0">
                <a:solidFill>
                  <a:srgbClr val="475B5A"/>
                </a:solidFill>
                <a:latin typeface="Broadway" pitchFamily="82" charset="0"/>
              </a:rPr>
              <a:t>Thanks</a:t>
            </a:r>
            <a:r>
              <a:rPr lang="sk-SK" sz="4400" dirty="0" smtClean="0">
                <a:solidFill>
                  <a:srgbClr val="475B5A"/>
                </a:solidFill>
                <a:latin typeface="Broadway" pitchFamily="82" charset="0"/>
              </a:rPr>
              <a:t> </a:t>
            </a:r>
            <a:r>
              <a:rPr lang="sk-SK" sz="4400" dirty="0" err="1" smtClean="0">
                <a:solidFill>
                  <a:srgbClr val="475B5A"/>
                </a:solidFill>
                <a:latin typeface="Broadway" pitchFamily="82" charset="0"/>
              </a:rPr>
              <a:t>for</a:t>
            </a:r>
            <a:r>
              <a:rPr lang="sk-SK" sz="4400" dirty="0" smtClean="0">
                <a:solidFill>
                  <a:srgbClr val="475B5A"/>
                </a:solidFill>
                <a:latin typeface="Broadway" pitchFamily="82" charset="0"/>
              </a:rPr>
              <a:t> </a:t>
            </a:r>
            <a:r>
              <a:rPr lang="sk-SK" sz="4400" dirty="0" err="1" smtClean="0">
                <a:solidFill>
                  <a:srgbClr val="475B5A"/>
                </a:solidFill>
                <a:latin typeface="Broadway" pitchFamily="82" charset="0"/>
              </a:rPr>
              <a:t>attention</a:t>
            </a:r>
            <a:endParaRPr lang="sk-SK" sz="4400" dirty="0">
              <a:solidFill>
                <a:srgbClr val="475B5A"/>
              </a:solidFill>
              <a:latin typeface="Broadway" pitchFamily="82" charset="0"/>
            </a:endParaRPr>
          </a:p>
        </p:txBody>
      </p:sp>
      <p:pic>
        <p:nvPicPr>
          <p:cNvPr id="1026" name="Picture 2" descr="9 tipov na výlet, s ktorými spoznáte Nitru a okolie | ZľavaDň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428868"/>
            <a:ext cx="6543321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245</Words>
  <Application>Microsoft Office PowerPoint</Application>
  <PresentationFormat>Prezentácia na obrazovke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pupcek2013@gmail.com</dc:creator>
  <cp:lastModifiedBy>vzdelanie_detom2@outlook.sk</cp:lastModifiedBy>
  <cp:revision>5</cp:revision>
  <dcterms:created xsi:type="dcterms:W3CDTF">2021-04-12T16:53:03Z</dcterms:created>
  <dcterms:modified xsi:type="dcterms:W3CDTF">2021-04-23T09:57:57Z</dcterms:modified>
</cp:coreProperties>
</file>