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66801-386D-41BF-8581-C0461F8E7FE9}" v="2" dt="2021-04-13T09:55:53.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5" autoAdjust="0"/>
    <p:restoredTop sz="94660"/>
  </p:normalViewPr>
  <p:slideViewPr>
    <p:cSldViewPr snapToGrid="0">
      <p:cViewPr varScale="1">
        <p:scale>
          <a:sx n="69" d="100"/>
          <a:sy n="69" d="100"/>
        </p:scale>
        <p:origin x="-444" y="-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š ILLÈŠ" userId="351d572edee2ceb3" providerId="LiveId" clId="{B3866801-386D-41BF-8581-C0461F8E7FE9}"/>
    <pc:docChg chg="custSel modSld">
      <pc:chgData name="Miloš ILLÈŠ" userId="351d572edee2ceb3" providerId="LiveId" clId="{B3866801-386D-41BF-8581-C0461F8E7FE9}" dt="2021-04-13T10:04:01.634" v="299" actId="27636"/>
      <pc:docMkLst>
        <pc:docMk/>
      </pc:docMkLst>
      <pc:sldChg chg="modSp mod">
        <pc:chgData name="Miloš ILLÈŠ" userId="351d572edee2ceb3" providerId="LiveId" clId="{B3866801-386D-41BF-8581-C0461F8E7FE9}" dt="2021-04-13T09:50:20.349" v="286"/>
        <pc:sldMkLst>
          <pc:docMk/>
          <pc:sldMk cId="3763718629" sldId="257"/>
        </pc:sldMkLst>
        <pc:spChg chg="mod">
          <ac:chgData name="Miloš ILLÈŠ" userId="351d572edee2ceb3" providerId="LiveId" clId="{B3866801-386D-41BF-8581-C0461F8E7FE9}" dt="2021-04-13T09:50:20.349" v="286"/>
          <ac:spMkLst>
            <pc:docMk/>
            <pc:sldMk cId="3763718629" sldId="257"/>
            <ac:spMk id="4" creationId="{C08C13E9-C80F-463F-8F38-CC3E8698B6CE}"/>
          </ac:spMkLst>
        </pc:spChg>
      </pc:sldChg>
      <pc:sldChg chg="modSp mod">
        <pc:chgData name="Miloš ILLÈŠ" userId="351d572edee2ceb3" providerId="LiveId" clId="{B3866801-386D-41BF-8581-C0461F8E7FE9}" dt="2021-04-13T09:52:39.989" v="290" actId="27636"/>
        <pc:sldMkLst>
          <pc:docMk/>
          <pc:sldMk cId="759988773" sldId="258"/>
        </pc:sldMkLst>
        <pc:spChg chg="mod">
          <ac:chgData name="Miloš ILLÈŠ" userId="351d572edee2ceb3" providerId="LiveId" clId="{B3866801-386D-41BF-8581-C0461F8E7FE9}" dt="2021-04-13T09:52:39.989" v="290" actId="27636"/>
          <ac:spMkLst>
            <pc:docMk/>
            <pc:sldMk cId="759988773" sldId="258"/>
            <ac:spMk id="4" creationId="{D4D2DE39-D0D7-4C12-B212-C219534078A4}"/>
          </ac:spMkLst>
        </pc:spChg>
      </pc:sldChg>
      <pc:sldChg chg="modSp mod">
        <pc:chgData name="Miloš ILLÈŠ" userId="351d572edee2ceb3" providerId="LiveId" clId="{B3866801-386D-41BF-8581-C0461F8E7FE9}" dt="2021-04-13T09:54:13.973" v="294" actId="27636"/>
        <pc:sldMkLst>
          <pc:docMk/>
          <pc:sldMk cId="2699755069" sldId="259"/>
        </pc:sldMkLst>
        <pc:spChg chg="mod">
          <ac:chgData name="Miloš ILLÈŠ" userId="351d572edee2ceb3" providerId="LiveId" clId="{B3866801-386D-41BF-8581-C0461F8E7FE9}" dt="2021-04-13T09:54:13.973" v="294" actId="27636"/>
          <ac:spMkLst>
            <pc:docMk/>
            <pc:sldMk cId="2699755069" sldId="259"/>
            <ac:spMk id="4" creationId="{B5AD466E-A640-4EBD-9DCB-AF13833D509D}"/>
          </ac:spMkLst>
        </pc:spChg>
      </pc:sldChg>
      <pc:sldChg chg="modSp mod">
        <pc:chgData name="Miloš ILLÈŠ" userId="351d572edee2ceb3" providerId="LiveId" clId="{B3866801-386D-41BF-8581-C0461F8E7FE9}" dt="2021-04-13T10:04:01.634" v="299" actId="27636"/>
        <pc:sldMkLst>
          <pc:docMk/>
          <pc:sldMk cId="2118552300" sldId="260"/>
        </pc:sldMkLst>
        <pc:spChg chg="mod">
          <ac:chgData name="Miloš ILLÈŠ" userId="351d572edee2ceb3" providerId="LiveId" clId="{B3866801-386D-41BF-8581-C0461F8E7FE9}" dt="2021-04-13T10:04:01.634" v="299" actId="27636"/>
          <ac:spMkLst>
            <pc:docMk/>
            <pc:sldMk cId="2118552300" sldId="260"/>
            <ac:spMk id="4" creationId="{5ADF3DA1-1A65-4F96-B747-69B96559FA9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4/23/2021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447191" y="2824269"/>
            <a:ext cx="4645152" cy="26444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2362" y="2821491"/>
            <a:ext cx="4645152" cy="26373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4/23/2021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4/23/2021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60D1173B-FBCA-4F2A-AB78-7DB51EC957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0B08DCF8-02FA-4015-A96A-7F8A89EBC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xmlns="" id="{7847E60B-42A0-4410-8468-AF72C1B2F560}"/>
              </a:ext>
            </a:extLst>
          </p:cNvPr>
          <p:cNvSpPr>
            <a:spLocks noGrp="1"/>
          </p:cNvSpPr>
          <p:nvPr>
            <p:ph type="ctrTitle"/>
          </p:nvPr>
        </p:nvSpPr>
        <p:spPr>
          <a:xfrm>
            <a:off x="5770072" y="964769"/>
            <a:ext cx="4966432" cy="2376915"/>
          </a:xfrm>
        </p:spPr>
        <p:txBody>
          <a:bodyPr>
            <a:normAutofit/>
          </a:bodyPr>
          <a:lstStyle/>
          <a:p>
            <a:r>
              <a:rPr lang="sk-SK" sz="5400" dirty="0"/>
              <a:t/>
            </a:r>
            <a:br>
              <a:rPr lang="sk-SK" sz="5400" dirty="0"/>
            </a:br>
            <a:r>
              <a:rPr lang="sk-SK" sz="5400" dirty="0"/>
              <a:t>nitra</a:t>
            </a:r>
            <a:endParaRPr lang="de-DE" sz="5400" dirty="0"/>
          </a:p>
        </p:txBody>
      </p:sp>
      <p:sp>
        <p:nvSpPr>
          <p:cNvPr id="3" name="Untertitel 2">
            <a:extLst>
              <a:ext uri="{FF2B5EF4-FFF2-40B4-BE49-F238E27FC236}">
                <a16:creationId xmlns:a16="http://schemas.microsoft.com/office/drawing/2014/main" xmlns="" id="{69BA6CDF-8CD8-406D-BD09-BC77BFE1FEFD}"/>
              </a:ext>
            </a:extLst>
          </p:cNvPr>
          <p:cNvSpPr>
            <a:spLocks noGrp="1"/>
          </p:cNvSpPr>
          <p:nvPr>
            <p:ph type="subTitle" idx="1"/>
          </p:nvPr>
        </p:nvSpPr>
        <p:spPr>
          <a:xfrm>
            <a:off x="5770074" y="3529159"/>
            <a:ext cx="4972063" cy="1612688"/>
          </a:xfrm>
        </p:spPr>
        <p:txBody>
          <a:bodyPr>
            <a:normAutofit/>
          </a:bodyPr>
          <a:lstStyle/>
          <a:p>
            <a:r>
              <a:rPr lang="en-US" dirty="0"/>
              <a:t>the city you see the presentation about</a:t>
            </a:r>
            <a:endParaRPr lang="de-DE" dirty="0"/>
          </a:p>
        </p:txBody>
      </p:sp>
      <p:grpSp>
        <p:nvGrpSpPr>
          <p:cNvPr id="32" name="Group 31">
            <a:extLst>
              <a:ext uri="{FF2B5EF4-FFF2-40B4-BE49-F238E27FC236}">
                <a16:creationId xmlns:a16="http://schemas.microsoft.com/office/drawing/2014/main" xmlns="" id="{72EFD7EB-F887-4187-BD35-2F6584E9E0D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32238" y="482171"/>
            <a:ext cx="4641751" cy="5149101"/>
            <a:chOff x="7463259" y="583365"/>
            <a:chExt cx="4641750" cy="5181928"/>
          </a:xfrm>
        </p:grpSpPr>
        <p:sp>
          <p:nvSpPr>
            <p:cNvPr id="33" name="Rectangle 32">
              <a:extLst>
                <a:ext uri="{FF2B5EF4-FFF2-40B4-BE49-F238E27FC236}">
                  <a16:creationId xmlns:a16="http://schemas.microsoft.com/office/drawing/2014/main" xmlns="" id="{D802ABCE-86EF-458C-B776-FBEE5B3ED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CF257E23-BAFF-4E5A-9DCD-5EB001A230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Grafik 3" descr="Ein Bild, das Text enthält.&#10;&#10;Automatisch generierte Beschreibung">
            <a:extLst>
              <a:ext uri="{FF2B5EF4-FFF2-40B4-BE49-F238E27FC236}">
                <a16:creationId xmlns:a16="http://schemas.microsoft.com/office/drawing/2014/main" xmlns="" id="{8F7E9548-1423-44D1-9E79-C87EB55DACB6}"/>
              </a:ext>
            </a:extLst>
          </p:cNvPr>
          <p:cNvPicPr>
            <a:picLocks noChangeAspect="1"/>
          </p:cNvPicPr>
          <p:nvPr/>
        </p:nvPicPr>
        <p:blipFill rotWithShape="1">
          <a:blip r:embed="rId2"/>
          <a:srcRect r="-3" b="8004"/>
          <a:stretch/>
        </p:blipFill>
        <p:spPr>
          <a:xfrm>
            <a:off x="1271223" y="1116345"/>
            <a:ext cx="3362141" cy="3866172"/>
          </a:xfrm>
          <a:prstGeom prst="rect">
            <a:avLst/>
          </a:prstGeom>
        </p:spPr>
      </p:pic>
      <p:cxnSp>
        <p:nvCxnSpPr>
          <p:cNvPr id="36" name="Straight Connector 35">
            <a:extLst>
              <a:ext uri="{FF2B5EF4-FFF2-40B4-BE49-F238E27FC236}">
                <a16:creationId xmlns:a16="http://schemas.microsoft.com/office/drawing/2014/main" xmlns="" id="{480890EC-EC50-46D3-879E-63EDF4D06CE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8" name="Picture 37">
            <a:extLst>
              <a:ext uri="{FF2B5EF4-FFF2-40B4-BE49-F238E27FC236}">
                <a16:creationId xmlns:a16="http://schemas.microsoft.com/office/drawing/2014/main" xmlns="" id="{971F6991-E635-48F8-9309-D5A5C1ECBF2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xmlns="" id="{3ACF2F98-1DF0-4594-9502-F2B79E795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118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38"/>
                                        </p:tgtEl>
                                        <p:attrNameLst>
                                          <p:attrName>style.visibility</p:attrName>
                                        </p:attrNameLst>
                                      </p:cBhvr>
                                      <p:to>
                                        <p:strVal val="visible"/>
                                      </p:to>
                                    </p:set>
                                    <p:animEffect transition="in" filter="fade">
                                      <p:cBhvr>
                                        <p:cTn id="7" dur="700"/>
                                        <p:tgtEl>
                                          <p:spTgt spid="38"/>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400"/>
                                        <p:tgtEl>
                                          <p:spTgt spid="3">
                                            <p:txEl>
                                              <p:pRg st="0" end="0"/>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36">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xmlns="" id="{152A018C-865F-463F-944D-5C2ED23C45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xmlns="" id="{F738849B-C66C-41F3-80F9-277CCD95F9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7" y="1847088"/>
            <a:ext cx="495610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xmlns="" id="{6270D4D6-9E70-4A29-B0EA-A46A858E0B1F}"/>
              </a:ext>
            </a:extLst>
          </p:cNvPr>
          <p:cNvSpPr>
            <a:spLocks noGrp="1"/>
          </p:cNvSpPr>
          <p:nvPr>
            <p:ph type="title"/>
          </p:nvPr>
        </p:nvSpPr>
        <p:spPr>
          <a:xfrm>
            <a:off x="1451581" y="804520"/>
            <a:ext cx="4958419" cy="1049235"/>
          </a:xfrm>
        </p:spPr>
        <p:txBody>
          <a:bodyPr vert="horz" lIns="91440" tIns="45720" rIns="91440" bIns="45720" rtlCol="0" anchor="t">
            <a:normAutofit/>
          </a:bodyPr>
          <a:lstStyle/>
          <a:p>
            <a:r>
              <a:rPr lang="en-US" dirty="0">
                <a:solidFill>
                  <a:srgbClr val="92D050"/>
                </a:solidFill>
              </a:rPr>
              <a:t>geography</a:t>
            </a:r>
          </a:p>
        </p:txBody>
      </p:sp>
      <p:sp>
        <p:nvSpPr>
          <p:cNvPr id="47" name="Rectangle 46">
            <a:extLst>
              <a:ext uri="{FF2B5EF4-FFF2-40B4-BE49-F238E27FC236}">
                <a16:creationId xmlns:a16="http://schemas.microsoft.com/office/drawing/2014/main" xmlns="" id="{7E07FF13-A7EB-4465-B3A3-E8B26C0488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platzhalter 3">
            <a:extLst>
              <a:ext uri="{FF2B5EF4-FFF2-40B4-BE49-F238E27FC236}">
                <a16:creationId xmlns:a16="http://schemas.microsoft.com/office/drawing/2014/main" xmlns="" id="{C08C13E9-C80F-463F-8F38-CC3E8698B6CE}"/>
              </a:ext>
            </a:extLst>
          </p:cNvPr>
          <p:cNvSpPr>
            <a:spLocks noGrp="1"/>
          </p:cNvSpPr>
          <p:nvPr>
            <p:ph type="body" sz="half" idx="2"/>
          </p:nvPr>
        </p:nvSpPr>
        <p:spPr>
          <a:xfrm>
            <a:off x="1451581" y="2015732"/>
            <a:ext cx="4958419" cy="4037748"/>
          </a:xfrm>
        </p:spPr>
        <p:txBody>
          <a:bodyPr vert="horz" lIns="91440" tIns="45720" rIns="91440" bIns="45720" rtlCol="0" anchor="t">
            <a:noAutofit/>
          </a:bodyPr>
          <a:lstStyle/>
          <a:p>
            <a:pPr>
              <a:lnSpc>
                <a:spcPct val="110000"/>
              </a:lnSpc>
            </a:pPr>
            <a:r>
              <a:rPr lang="en-US" sz="1400" dirty="0"/>
              <a:t>Topographies</a:t>
            </a:r>
          </a:p>
          <a:p>
            <a:pPr>
              <a:lnSpc>
                <a:spcPct val="110000"/>
              </a:lnSpc>
            </a:pPr>
            <a:r>
              <a:rPr lang="en-US" sz="1400" dirty="0"/>
              <a:t>Nitra lies at an altitude of 190 meters above sea level and has an area of 100.48 km2. It is located in the </a:t>
            </a:r>
            <a:r>
              <a:rPr lang="en-US" sz="1400" dirty="0" err="1"/>
              <a:t>nitra</a:t>
            </a:r>
            <a:r>
              <a:rPr lang="en-US" sz="1400" dirty="0"/>
              <a:t> river valley in the Danube Lowland, where most of the city is located. A smaller part is located on the southernmost flow of the </a:t>
            </a:r>
            <a:r>
              <a:rPr lang="en-US" sz="1400" dirty="0" err="1"/>
              <a:t>Tribeč</a:t>
            </a:r>
            <a:r>
              <a:rPr lang="en-US" sz="1400" dirty="0"/>
              <a:t> Mountains, more precisely at the foot of the </a:t>
            </a:r>
            <a:r>
              <a:rPr lang="en-US" sz="1400" dirty="0" err="1"/>
              <a:t>Zobor</a:t>
            </a:r>
            <a:r>
              <a:rPr lang="en-US" sz="1400" dirty="0"/>
              <a:t> Mountain, 587 m high. It is located approximately halfway between the Slovak capital Bratislava, 92 km away, and the central Slovak town of </a:t>
            </a:r>
            <a:r>
              <a:rPr lang="en-US" sz="1400" dirty="0" err="1"/>
              <a:t>Banská</a:t>
            </a:r>
            <a:r>
              <a:rPr lang="en-US" sz="1400" dirty="0"/>
              <a:t> </a:t>
            </a:r>
            <a:r>
              <a:rPr lang="en-US" sz="1400" dirty="0" err="1"/>
              <a:t>Bystrica</a:t>
            </a:r>
            <a:r>
              <a:rPr lang="en-US" sz="1400" dirty="0"/>
              <a:t>, 118 km away. Other towns nearby are </a:t>
            </a:r>
            <a:r>
              <a:rPr lang="en-US" sz="1400" dirty="0" err="1"/>
              <a:t>Trnava</a:t>
            </a:r>
            <a:r>
              <a:rPr lang="en-US" sz="1400" dirty="0"/>
              <a:t> in the west (53 km), </a:t>
            </a:r>
            <a:r>
              <a:rPr lang="en-US" sz="1400" dirty="0" err="1"/>
              <a:t>Topoľčany</a:t>
            </a:r>
            <a:r>
              <a:rPr lang="en-US" sz="1400" dirty="0"/>
              <a:t> in the north (35 km), </a:t>
            </a:r>
            <a:r>
              <a:rPr lang="en-US" sz="1400" dirty="0" err="1"/>
              <a:t>Levice</a:t>
            </a:r>
            <a:r>
              <a:rPr lang="en-US" sz="1400" dirty="0"/>
              <a:t> in the east (42 km) and </a:t>
            </a:r>
            <a:r>
              <a:rPr lang="en-US" sz="1400" dirty="0" err="1"/>
              <a:t>Nové</a:t>
            </a:r>
            <a:r>
              <a:rPr lang="en-US" sz="1400" dirty="0"/>
              <a:t> </a:t>
            </a:r>
            <a:r>
              <a:rPr lang="en-US" sz="1400" dirty="0" err="1"/>
              <a:t>Zámky</a:t>
            </a:r>
            <a:r>
              <a:rPr lang="en-US" sz="1400" dirty="0"/>
              <a:t> (37 km) and </a:t>
            </a:r>
            <a:r>
              <a:rPr lang="en-US" sz="1400" dirty="0" err="1"/>
              <a:t>Komárno</a:t>
            </a:r>
            <a:r>
              <a:rPr lang="en-US" sz="1400" dirty="0"/>
              <a:t> (71 km) in the south. The national nature reserve called </a:t>
            </a:r>
            <a:r>
              <a:rPr lang="en-US" sz="1400" dirty="0" err="1"/>
              <a:t>Zobor</a:t>
            </a:r>
            <a:r>
              <a:rPr lang="en-US" sz="1400" dirty="0"/>
              <a:t> </a:t>
            </a:r>
            <a:r>
              <a:rPr lang="en-US" sz="1400" dirty="0" err="1"/>
              <a:t>lesostep</a:t>
            </a:r>
            <a:r>
              <a:rPr lang="en-US" sz="1400" dirty="0"/>
              <a:t> is located within the boundaries of the city.</a:t>
            </a:r>
          </a:p>
          <a:p>
            <a:pPr>
              <a:lnSpc>
                <a:spcPct val="110000"/>
              </a:lnSpc>
            </a:pPr>
            <a:endParaRPr lang="en-US" sz="1400" dirty="0"/>
          </a:p>
        </p:txBody>
      </p:sp>
      <p:grpSp>
        <p:nvGrpSpPr>
          <p:cNvPr id="49" name="Group 48">
            <a:extLst>
              <a:ext uri="{FF2B5EF4-FFF2-40B4-BE49-F238E27FC236}">
                <a16:creationId xmlns:a16="http://schemas.microsoft.com/office/drawing/2014/main" xmlns="" id="{408AC817-B4B8-429C-B507-074E447CCF5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899254" y="482171"/>
            <a:ext cx="4652668" cy="5149101"/>
            <a:chOff x="6885125" y="583365"/>
            <a:chExt cx="4652668" cy="5181928"/>
          </a:xfrm>
        </p:grpSpPr>
        <p:sp>
          <p:nvSpPr>
            <p:cNvPr id="50" name="Rectangle 49">
              <a:extLst>
                <a:ext uri="{FF2B5EF4-FFF2-40B4-BE49-F238E27FC236}">
                  <a16:creationId xmlns:a16="http://schemas.microsoft.com/office/drawing/2014/main" xmlns="" id="{550B18D8-C579-42C4-80E7-118866B9DA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9058F23F-80CD-4CDB-9817-D85CAA9821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Grafik 4" descr="Ein Bild, das draußen, Himmel, Natur, Berg enthält.&#10;&#10;Automatisch generierte Beschreibung">
            <a:extLst>
              <a:ext uri="{FF2B5EF4-FFF2-40B4-BE49-F238E27FC236}">
                <a16:creationId xmlns:a16="http://schemas.microsoft.com/office/drawing/2014/main" xmlns="" id="{9A1DD23E-8C3C-4EF9-BC03-3FD5AB0000B9}"/>
              </a:ext>
            </a:extLst>
          </p:cNvPr>
          <p:cNvPicPr>
            <a:picLocks noChangeAspect="1"/>
          </p:cNvPicPr>
          <p:nvPr/>
        </p:nvPicPr>
        <p:blipFill rotWithShape="1">
          <a:blip r:embed="rId3"/>
          <a:srcRect l="17124" r="12620" b="-1"/>
          <a:stretch/>
        </p:blipFill>
        <p:spPr>
          <a:xfrm>
            <a:off x="7555450" y="1116345"/>
            <a:ext cx="3360025" cy="3866172"/>
          </a:xfrm>
          <a:prstGeom prst="rect">
            <a:avLst/>
          </a:prstGeom>
        </p:spPr>
      </p:pic>
      <p:pic>
        <p:nvPicPr>
          <p:cNvPr id="53" name="Picture 52">
            <a:extLst>
              <a:ext uri="{FF2B5EF4-FFF2-40B4-BE49-F238E27FC236}">
                <a16:creationId xmlns:a16="http://schemas.microsoft.com/office/drawing/2014/main" xmlns="" id="{63325370-A7EA-4294-B4F2-3282DB3DFD1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xmlns="" id="{BC3070B6-C738-4874-9F3C-09E5E6855E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6371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Bildplatzhalter 4">
            <a:extLst>
              <a:ext uri="{FF2B5EF4-FFF2-40B4-BE49-F238E27FC236}">
                <a16:creationId xmlns:a16="http://schemas.microsoft.com/office/drawing/2014/main" xmlns="" id="{3BF412B7-5BB3-42B0-A573-B93FF1C44F37}"/>
              </a:ext>
            </a:extLst>
          </p:cNvPr>
          <p:cNvPicPr>
            <a:picLocks noGrp="1" noChangeAspect="1"/>
          </p:cNvPicPr>
          <p:nvPr>
            <p:ph type="pic" idx="1"/>
          </p:nvPr>
        </p:nvPicPr>
        <p:blipFill rotWithShape="1">
          <a:blip r:embed="rId3"/>
          <a:srcRect l="9091" t="31817"/>
          <a:stretch/>
        </p:blipFill>
        <p:spPr>
          <a:xfrm>
            <a:off x="305" y="10"/>
            <a:ext cx="12191695" cy="6857990"/>
          </a:xfrm>
          <a:prstGeom prst="rect">
            <a:avLst/>
          </a:prstGeom>
        </p:spPr>
      </p:pic>
      <p:sp>
        <p:nvSpPr>
          <p:cNvPr id="41" name="Rectangle 40">
            <a:extLst>
              <a:ext uri="{FF2B5EF4-FFF2-40B4-BE49-F238E27FC236}">
                <a16:creationId xmlns:a16="http://schemas.microsoft.com/office/drawing/2014/main" xmlns="" id="{368B8211-0B9F-4516-8771-3316E00DB9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2BF8240A-EA97-4B15-B591-C7AB1874AF58}"/>
              </a:ext>
            </a:extLst>
          </p:cNvPr>
          <p:cNvSpPr>
            <a:spLocks noGrp="1"/>
          </p:cNvSpPr>
          <p:nvPr>
            <p:ph type="title"/>
          </p:nvPr>
        </p:nvSpPr>
        <p:spPr>
          <a:xfrm>
            <a:off x="4063421" y="804520"/>
            <a:ext cx="6815731" cy="1049235"/>
          </a:xfrm>
        </p:spPr>
        <p:txBody>
          <a:bodyPr vert="horz" lIns="91440" tIns="45720" rIns="91440" bIns="45720" rtlCol="0" anchor="t">
            <a:normAutofit/>
          </a:bodyPr>
          <a:lstStyle/>
          <a:p>
            <a:r>
              <a:rPr lang="en-US">
                <a:solidFill>
                  <a:srgbClr val="FFFFFE"/>
                </a:solidFill>
              </a:rPr>
              <a:t>history</a:t>
            </a:r>
          </a:p>
        </p:txBody>
      </p:sp>
      <p:cxnSp>
        <p:nvCxnSpPr>
          <p:cNvPr id="43" name="Straight Connector 42">
            <a:extLst>
              <a:ext uri="{FF2B5EF4-FFF2-40B4-BE49-F238E27FC236}">
                <a16:creationId xmlns:a16="http://schemas.microsoft.com/office/drawing/2014/main" xmlns="" id="{B7582E73-8B46-4A0E-944E-58357C80883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5789" y="1847088"/>
            <a:ext cx="6813363" cy="0"/>
          </a:xfrm>
          <a:prstGeom prst="line">
            <a:avLst/>
          </a:prstGeom>
          <a:ln w="31750">
            <a:solidFill>
              <a:srgbClr val="B56B82"/>
            </a:solidFill>
          </a:ln>
        </p:spPr>
        <p:style>
          <a:lnRef idx="3">
            <a:schemeClr val="accent1"/>
          </a:lnRef>
          <a:fillRef idx="0">
            <a:schemeClr val="accent1"/>
          </a:fillRef>
          <a:effectRef idx="2">
            <a:schemeClr val="accent1"/>
          </a:effectRef>
          <a:fontRef idx="minor">
            <a:schemeClr val="tx1"/>
          </a:fontRef>
        </p:style>
      </p:cxnSp>
      <p:sp>
        <p:nvSpPr>
          <p:cNvPr id="4" name="Textplatzhalter 3">
            <a:extLst>
              <a:ext uri="{FF2B5EF4-FFF2-40B4-BE49-F238E27FC236}">
                <a16:creationId xmlns:a16="http://schemas.microsoft.com/office/drawing/2014/main" xmlns="" id="{D4D2DE39-D0D7-4C12-B212-C219534078A4}"/>
              </a:ext>
            </a:extLst>
          </p:cNvPr>
          <p:cNvSpPr>
            <a:spLocks noGrp="1"/>
          </p:cNvSpPr>
          <p:nvPr>
            <p:ph type="body" sz="half" idx="2"/>
          </p:nvPr>
        </p:nvSpPr>
        <p:spPr>
          <a:xfrm>
            <a:off x="4063421" y="2015733"/>
            <a:ext cx="6815731" cy="4021267"/>
          </a:xfrm>
        </p:spPr>
        <p:txBody>
          <a:bodyPr vert="horz" lIns="91440" tIns="45720" rIns="91440" bIns="45720" rtlCol="0" anchor="t">
            <a:normAutofit fontScale="85000" lnSpcReduction="20000"/>
          </a:bodyPr>
          <a:lstStyle/>
          <a:p>
            <a:pPr indent="-228600">
              <a:buClr>
                <a:srgbClr val="B56B82"/>
              </a:buClr>
              <a:buFont typeface="Arial" panose="020B0604020202020204" pitchFamily="34" charset="0"/>
              <a:buChar char="•"/>
            </a:pPr>
            <a:r>
              <a:rPr lang="en-US" dirty="0">
                <a:solidFill>
                  <a:srgbClr val="FFFFFE"/>
                </a:solidFill>
              </a:rPr>
              <a:t>.</a:t>
            </a: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r>
              <a:rPr lang="en-US" dirty="0">
                <a:solidFill>
                  <a:srgbClr val="FFFFFE"/>
                </a:solidFill>
              </a:rPr>
              <a:t>5 centuries ago</a:t>
            </a:r>
          </a:p>
          <a:p>
            <a:pPr indent="-228600">
              <a:buClr>
                <a:srgbClr val="B56B82"/>
              </a:buClr>
              <a:buFont typeface="Arial" panose="020B0604020202020204" pitchFamily="34" charset="0"/>
              <a:buChar char="•"/>
            </a:pPr>
            <a:r>
              <a:rPr lang="en-US" dirty="0">
                <a:solidFill>
                  <a:srgbClr val="FFFFFE"/>
                </a:solidFill>
              </a:rPr>
              <a:t>The Celts minted silver tetradrachms known as Nitra-type coins and probably built a hill in the </a:t>
            </a:r>
            <a:r>
              <a:rPr lang="en-US" dirty="0" err="1">
                <a:solidFill>
                  <a:srgbClr val="FFFFFE"/>
                </a:solidFill>
              </a:rPr>
              <a:t>Vŕška</a:t>
            </a:r>
            <a:r>
              <a:rPr lang="en-US" dirty="0">
                <a:solidFill>
                  <a:srgbClr val="FFFFFE"/>
                </a:solidFill>
              </a:rPr>
              <a:t> site. In the Iron Age, a large hill was built on the </a:t>
            </a:r>
            <a:r>
              <a:rPr lang="en-US" dirty="0" err="1">
                <a:solidFill>
                  <a:srgbClr val="FFFFFE"/>
                </a:solidFill>
              </a:rPr>
              <a:t>Zobor</a:t>
            </a:r>
            <a:r>
              <a:rPr lang="en-US" dirty="0">
                <a:solidFill>
                  <a:srgbClr val="FFFFFE"/>
                </a:solidFill>
              </a:rPr>
              <a:t> Hill and other smaller hills on the </a:t>
            </a:r>
            <a:r>
              <a:rPr lang="en-US" dirty="0" err="1">
                <a:solidFill>
                  <a:srgbClr val="FFFFFE"/>
                </a:solidFill>
              </a:rPr>
              <a:t>lupka</a:t>
            </a:r>
            <a:r>
              <a:rPr lang="en-US" dirty="0">
                <a:solidFill>
                  <a:srgbClr val="FFFFFE"/>
                </a:solidFill>
              </a:rPr>
              <a:t> hill in </a:t>
            </a:r>
            <a:r>
              <a:rPr lang="en-US" dirty="0" err="1">
                <a:solidFill>
                  <a:srgbClr val="FFFFFE"/>
                </a:solidFill>
              </a:rPr>
              <a:t>Dražovce</a:t>
            </a:r>
            <a:r>
              <a:rPr lang="en-US" dirty="0">
                <a:solidFill>
                  <a:srgbClr val="FFFFFE"/>
                </a:solidFill>
              </a:rPr>
              <a:t>. </a:t>
            </a:r>
          </a:p>
          <a:p>
            <a:pPr indent="-228600">
              <a:buClr>
                <a:srgbClr val="B56B82"/>
              </a:buClr>
              <a:buFont typeface="Arial" panose="020B0604020202020204" pitchFamily="34" charset="0"/>
              <a:buChar char="•"/>
            </a:pPr>
            <a:r>
              <a:rPr lang="en-US" dirty="0">
                <a:solidFill>
                  <a:srgbClr val="FFFFFE"/>
                </a:solidFill>
              </a:rPr>
              <a:t>5th-10th century</a:t>
            </a:r>
          </a:p>
          <a:p>
            <a:pPr indent="-228600">
              <a:buClr>
                <a:srgbClr val="B56B82"/>
              </a:buClr>
              <a:buFont typeface="Arial" panose="020B0604020202020204" pitchFamily="34" charset="0"/>
              <a:buChar char="•"/>
            </a:pPr>
            <a:r>
              <a:rPr lang="en-US" dirty="0">
                <a:solidFill>
                  <a:srgbClr val="FFFFFE"/>
                </a:solidFill>
              </a:rPr>
              <a:t>Political affiliation of the territory: in the 10th century, Nitra finally became an integral part of the Hungarian Kingdom of Hungary and the seat of several </a:t>
            </a:r>
            <a:r>
              <a:rPr lang="en-US" dirty="0" err="1">
                <a:solidFill>
                  <a:srgbClr val="FFFFFE"/>
                </a:solidFill>
              </a:rPr>
              <a:t>Árpád</a:t>
            </a:r>
            <a:r>
              <a:rPr lang="en-US" dirty="0">
                <a:solidFill>
                  <a:srgbClr val="FFFFFE"/>
                </a:solidFill>
              </a:rPr>
              <a:t> princes.</a:t>
            </a:r>
          </a:p>
          <a:p>
            <a:pPr indent="-228600">
              <a:buClr>
                <a:srgbClr val="B56B82"/>
              </a:buClr>
              <a:buFont typeface="Arial" panose="020B0604020202020204" pitchFamily="34" charset="0"/>
              <a:buChar char="•"/>
            </a:pPr>
            <a:r>
              <a:rPr lang="en-US" dirty="0">
                <a:solidFill>
                  <a:srgbClr val="FFFFFE"/>
                </a:solidFill>
              </a:rPr>
              <a:t>In the years 1271–1272 Nitra was heavily damaged by The Czech King </a:t>
            </a:r>
            <a:r>
              <a:rPr lang="en-US" dirty="0" err="1">
                <a:solidFill>
                  <a:srgbClr val="FFFFFE"/>
                </a:solidFill>
              </a:rPr>
              <a:t>Ottakar</a:t>
            </a:r>
            <a:r>
              <a:rPr lang="en-US" dirty="0">
                <a:solidFill>
                  <a:srgbClr val="FFFFFE"/>
                </a:solidFill>
              </a:rPr>
              <a:t> II. The city lost its royal privileges and was unable to recover in the following centuries, mainly due to frequent military conflicts</a:t>
            </a: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a:p>
            <a:pPr indent="-228600">
              <a:buClr>
                <a:srgbClr val="B56B82"/>
              </a:buClr>
              <a:buFont typeface="Arial" panose="020B0604020202020204" pitchFamily="34" charset="0"/>
              <a:buChar char="•"/>
            </a:pPr>
            <a:endParaRPr lang="en-US" dirty="0">
              <a:solidFill>
                <a:srgbClr val="FFFFFE"/>
              </a:solidFill>
            </a:endParaRPr>
          </a:p>
        </p:txBody>
      </p:sp>
    </p:spTree>
    <p:extLst>
      <p:ext uri="{BB962C8B-B14F-4D97-AF65-F5344CB8AC3E}">
        <p14:creationId xmlns:p14="http://schemas.microsoft.com/office/powerpoint/2010/main" xmlns="" val="75998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xmlns="" id="{2810100C-B2E3-4BD2-B42B-F78F0239C2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xmlns="" id="{ABDA076A-A426-4BA4-91D7-2194025E1E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xmlns="" id="{987094BE-3055-4F41-8BE3-2B51C7E450B1}"/>
              </a:ext>
            </a:extLst>
          </p:cNvPr>
          <p:cNvSpPr>
            <a:spLocks noGrp="1"/>
          </p:cNvSpPr>
          <p:nvPr>
            <p:ph type="title"/>
          </p:nvPr>
        </p:nvSpPr>
        <p:spPr>
          <a:xfrm>
            <a:off x="5753318" y="804520"/>
            <a:ext cx="4985079" cy="1049235"/>
          </a:xfrm>
        </p:spPr>
        <p:txBody>
          <a:bodyPr vert="horz" lIns="91440" tIns="45720" rIns="91440" bIns="45720" rtlCol="0" anchor="t">
            <a:normAutofit/>
          </a:bodyPr>
          <a:lstStyle/>
          <a:p>
            <a:r>
              <a:rPr lang="en-US"/>
              <a:t>History 2</a:t>
            </a:r>
          </a:p>
        </p:txBody>
      </p:sp>
      <p:sp>
        <p:nvSpPr>
          <p:cNvPr id="22" name="Rectangle 21">
            <a:extLst>
              <a:ext uri="{FF2B5EF4-FFF2-40B4-BE49-F238E27FC236}">
                <a16:creationId xmlns:a16="http://schemas.microsoft.com/office/drawing/2014/main" xmlns="" id="{06FE94E2-EB97-4BF3-ADFD-1D6ECE62B4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a:extLst>
              <a:ext uri="{FF2B5EF4-FFF2-40B4-BE49-F238E27FC236}">
                <a16:creationId xmlns:a16="http://schemas.microsoft.com/office/drawing/2014/main" xmlns="" id="{E19263DE-9849-4BA8-8990-4AFC76B953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32238" y="482171"/>
            <a:ext cx="4641751" cy="5149101"/>
            <a:chOff x="7463259" y="583365"/>
            <a:chExt cx="4641750" cy="5181928"/>
          </a:xfrm>
        </p:grpSpPr>
        <p:sp>
          <p:nvSpPr>
            <p:cNvPr id="25" name="Rectangle 24">
              <a:extLst>
                <a:ext uri="{FF2B5EF4-FFF2-40B4-BE49-F238E27FC236}">
                  <a16:creationId xmlns:a16="http://schemas.microsoft.com/office/drawing/2014/main" xmlns="" id="{20925473-E783-403A-8BDE-D1EBDAEDA4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EABD99F7-1E3E-4B98-A113-A2DAA96D11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Bildplatzhalter 4">
            <a:extLst>
              <a:ext uri="{FF2B5EF4-FFF2-40B4-BE49-F238E27FC236}">
                <a16:creationId xmlns:a16="http://schemas.microsoft.com/office/drawing/2014/main" xmlns="" id="{4CBE4A01-786B-4BD5-BE96-C8CD7AE058D7}"/>
              </a:ext>
            </a:extLst>
          </p:cNvPr>
          <p:cNvPicPr>
            <a:picLocks noGrp="1" noChangeAspect="1"/>
          </p:cNvPicPr>
          <p:nvPr>
            <p:ph type="pic" idx="1"/>
          </p:nvPr>
        </p:nvPicPr>
        <p:blipFill rotWithShape="1">
          <a:blip r:embed="rId3"/>
          <a:srcRect l="12144" r="21528" b="-1"/>
          <a:stretch/>
        </p:blipFill>
        <p:spPr>
          <a:xfrm>
            <a:off x="1271223" y="1116345"/>
            <a:ext cx="3362141" cy="3866172"/>
          </a:xfrm>
          <a:prstGeom prst="rect">
            <a:avLst/>
          </a:prstGeom>
        </p:spPr>
      </p:pic>
      <p:sp>
        <p:nvSpPr>
          <p:cNvPr id="4" name="Textplatzhalter 3">
            <a:extLst>
              <a:ext uri="{FF2B5EF4-FFF2-40B4-BE49-F238E27FC236}">
                <a16:creationId xmlns:a16="http://schemas.microsoft.com/office/drawing/2014/main" xmlns="" id="{B5AD466E-A640-4EBD-9DCB-AF13833D509D}"/>
              </a:ext>
            </a:extLst>
          </p:cNvPr>
          <p:cNvSpPr>
            <a:spLocks noGrp="1"/>
          </p:cNvSpPr>
          <p:nvPr>
            <p:ph type="body" sz="half" idx="2"/>
          </p:nvPr>
        </p:nvSpPr>
        <p:spPr>
          <a:xfrm>
            <a:off x="5753317" y="2015732"/>
            <a:ext cx="4985080" cy="3450613"/>
          </a:xfrm>
        </p:spPr>
        <p:txBody>
          <a:bodyPr vert="horz" lIns="91440" tIns="45720" rIns="91440" bIns="45720" rtlCol="0" anchor="t">
            <a:normAutofit fontScale="77500" lnSpcReduction="20000"/>
          </a:bodyPr>
          <a:lstStyle/>
          <a:p>
            <a:pPr indent="-228600">
              <a:buFont typeface="Arial" panose="020B0604020202020204" pitchFamily="34" charset="0"/>
              <a:buChar char="•"/>
            </a:pPr>
            <a:r>
              <a:rPr lang="en-US" dirty="0"/>
              <a:t>14.-19.</a:t>
            </a:r>
          </a:p>
          <a:p>
            <a:pPr indent="-228600">
              <a:buFont typeface="Arial" panose="020B0604020202020204" pitchFamily="34" charset="0"/>
              <a:buChar char="•"/>
            </a:pPr>
            <a:r>
              <a:rPr lang="en-US" dirty="0"/>
              <a:t> In 1563, the city became the seat of the captaincy of Lower Hungary. As a result of the revolutions in 1848, Nitra acquired independent self-government for the first time since 1288 and became independent of the Diocese of Nitra and its bishops.</a:t>
            </a:r>
          </a:p>
          <a:p>
            <a:pPr indent="-228600">
              <a:buFont typeface="Arial" panose="020B0604020202020204" pitchFamily="34" charset="0"/>
              <a:buChar char="•"/>
            </a:pPr>
            <a:r>
              <a:rPr lang="en-US" dirty="0"/>
              <a:t>20.-21</a:t>
            </a:r>
          </a:p>
          <a:p>
            <a:pPr indent="-228600">
              <a:buFont typeface="Arial" panose="020B0604020202020204" pitchFamily="34" charset="0"/>
              <a:buChar char="•"/>
            </a:pPr>
            <a:r>
              <a:rPr lang="en-US" dirty="0"/>
              <a:t> In 1933 Nitra played an important role in the Slovak autonomous movement when </a:t>
            </a:r>
            <a:r>
              <a:rPr lang="en-US" dirty="0" err="1"/>
              <a:t>Pribin's</a:t>
            </a:r>
            <a:r>
              <a:rPr lang="en-US" dirty="0"/>
              <a:t> celebrations (the anniversary of the consecration of the first Christian Church) turned into the largest demonstration against the Czechoslovak one. The city was liberated by the Soviet Red Army in 1945, just three years of restored democracy in Czechoslovakia.</a:t>
            </a:r>
          </a:p>
          <a:p>
            <a:pPr indent="-228600">
              <a:buFont typeface="Arial" panose="020B0604020202020204" pitchFamily="34" charset="0"/>
              <a:buChar char="•"/>
            </a:pPr>
            <a:endParaRPr lang="en-US" dirty="0"/>
          </a:p>
        </p:txBody>
      </p:sp>
      <p:pic>
        <p:nvPicPr>
          <p:cNvPr id="28" name="Picture 27">
            <a:extLst>
              <a:ext uri="{FF2B5EF4-FFF2-40B4-BE49-F238E27FC236}">
                <a16:creationId xmlns:a16="http://schemas.microsoft.com/office/drawing/2014/main" xmlns="" id="{463556DA-E50F-49FC-B9C5-16746A93720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xmlns="" id="{C2D4E8CC-A5F3-49D3-A830-647340CFFD8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9975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9">
            <a:extLst>
              <a:ext uri="{FF2B5EF4-FFF2-40B4-BE49-F238E27FC236}">
                <a16:creationId xmlns:a16="http://schemas.microsoft.com/office/drawing/2014/main" xmlns="" id="{0CABCAE3-64FC-4149-819F-2C18128241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11">
            <a:extLst>
              <a:ext uri="{FF2B5EF4-FFF2-40B4-BE49-F238E27FC236}">
                <a16:creationId xmlns:a16="http://schemas.microsoft.com/office/drawing/2014/main" xmlns="" id="{012FDCFE-9AD2-4D8A-8CBF-B3AA37EBF6D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cxnSp>
        <p:nvCxnSpPr>
          <p:cNvPr id="35" name="Straight Connector 13">
            <a:extLst>
              <a:ext uri="{FF2B5EF4-FFF2-40B4-BE49-F238E27FC236}">
                <a16:creationId xmlns:a16="http://schemas.microsoft.com/office/drawing/2014/main" xmlns="" id="{FBD463FC-4CA8-4FF4-85A3-AF9F4B98D21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5">
            <a:extLst>
              <a:ext uri="{FF2B5EF4-FFF2-40B4-BE49-F238E27FC236}">
                <a16:creationId xmlns:a16="http://schemas.microsoft.com/office/drawing/2014/main" xmlns="" id="{A56012FD-74A8-4C91-B318-435CF2B719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17">
            <a:extLst>
              <a:ext uri="{FF2B5EF4-FFF2-40B4-BE49-F238E27FC236}">
                <a16:creationId xmlns:a16="http://schemas.microsoft.com/office/drawing/2014/main" xmlns="" id="{7C70BFDB-979D-4D01-8764-154458F98B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9">
            <a:extLst>
              <a:ext uri="{FF2B5EF4-FFF2-40B4-BE49-F238E27FC236}">
                <a16:creationId xmlns:a16="http://schemas.microsoft.com/office/drawing/2014/main" xmlns="" id="{45FCB5B7-E85D-4C9D-AE9B-2B04C20D7C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9" name="Group 21">
            <a:extLst>
              <a:ext uri="{FF2B5EF4-FFF2-40B4-BE49-F238E27FC236}">
                <a16:creationId xmlns:a16="http://schemas.microsoft.com/office/drawing/2014/main" xmlns="" id="{4C48EA7D-6DFA-4BAB-B557-0D500356BE3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32239" y="482171"/>
            <a:ext cx="4074533" cy="5149101"/>
            <a:chOff x="632239" y="482171"/>
            <a:chExt cx="4074533" cy="5149101"/>
          </a:xfrm>
        </p:grpSpPr>
        <p:sp>
          <p:nvSpPr>
            <p:cNvPr id="23" name="Rectangle 22">
              <a:extLst>
                <a:ext uri="{FF2B5EF4-FFF2-40B4-BE49-F238E27FC236}">
                  <a16:creationId xmlns:a16="http://schemas.microsoft.com/office/drawing/2014/main" xmlns="" id="{0A792C74-3AEF-46D7-BB84-FE0A1C9FDD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23">
              <a:extLst>
                <a:ext uri="{FF2B5EF4-FFF2-40B4-BE49-F238E27FC236}">
                  <a16:creationId xmlns:a16="http://schemas.microsoft.com/office/drawing/2014/main" xmlns="" id="{E3F01C4D-F010-44B1-B80D-DE6D0036F4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25">
            <a:extLst>
              <a:ext uri="{FF2B5EF4-FFF2-40B4-BE49-F238E27FC236}">
                <a16:creationId xmlns:a16="http://schemas.microsoft.com/office/drawing/2014/main" xmlns="" id="{66DEDBC9-7E02-4AC1-84C0-28900C560B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27">
            <a:extLst>
              <a:ext uri="{FF2B5EF4-FFF2-40B4-BE49-F238E27FC236}">
                <a16:creationId xmlns:a16="http://schemas.microsoft.com/office/drawing/2014/main" xmlns="" id="{5D8167BA-4647-4588-9EF8-AFA0496DC82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xmlns="" id="{0A768597-2FDF-4DA3-A31B-0FA1C9B7E6C2}"/>
              </a:ext>
            </a:extLst>
          </p:cNvPr>
          <p:cNvSpPr>
            <a:spLocks noGrp="1"/>
          </p:cNvSpPr>
          <p:nvPr>
            <p:ph type="title"/>
          </p:nvPr>
        </p:nvSpPr>
        <p:spPr>
          <a:xfrm>
            <a:off x="5188043" y="804520"/>
            <a:ext cx="5550355" cy="1049235"/>
          </a:xfrm>
        </p:spPr>
        <p:txBody>
          <a:bodyPr vert="horz" lIns="91440" tIns="45720" rIns="91440" bIns="45720" rtlCol="0" anchor="t">
            <a:normAutofit/>
          </a:bodyPr>
          <a:lstStyle/>
          <a:p>
            <a:r>
              <a:rPr lang="en-US"/>
              <a:t>Main sights</a:t>
            </a:r>
          </a:p>
        </p:txBody>
      </p:sp>
      <p:pic>
        <p:nvPicPr>
          <p:cNvPr id="5" name="Bildplatzhalter 4">
            <a:extLst>
              <a:ext uri="{FF2B5EF4-FFF2-40B4-BE49-F238E27FC236}">
                <a16:creationId xmlns:a16="http://schemas.microsoft.com/office/drawing/2014/main" xmlns="" id="{61944503-21EB-456F-A6AB-B180D1863625}"/>
              </a:ext>
            </a:extLst>
          </p:cNvPr>
          <p:cNvPicPr>
            <a:picLocks noGrp="1" noChangeAspect="1"/>
          </p:cNvPicPr>
          <p:nvPr>
            <p:ph type="pic" idx="1"/>
          </p:nvPr>
        </p:nvPicPr>
        <p:blipFill>
          <a:blip r:embed="rId3"/>
          <a:srcRect l="8920" r="8920"/>
          <a:stretch>
            <a:fillRect/>
          </a:stretch>
        </p:blipFill>
        <p:spPr>
          <a:xfrm>
            <a:off x="1289928" y="1116345"/>
            <a:ext cx="2790123" cy="3866172"/>
          </a:xfrm>
          <a:prstGeom prst="rect">
            <a:avLst/>
          </a:prstGeom>
        </p:spPr>
      </p:pic>
      <p:sp>
        <p:nvSpPr>
          <p:cNvPr id="4" name="Textplatzhalter 3">
            <a:extLst>
              <a:ext uri="{FF2B5EF4-FFF2-40B4-BE49-F238E27FC236}">
                <a16:creationId xmlns:a16="http://schemas.microsoft.com/office/drawing/2014/main" xmlns="" id="{5ADF3DA1-1A65-4F96-B747-69B96559FA97}"/>
              </a:ext>
            </a:extLst>
          </p:cNvPr>
          <p:cNvSpPr>
            <a:spLocks noGrp="1"/>
          </p:cNvSpPr>
          <p:nvPr>
            <p:ph type="body" sz="half" idx="2"/>
          </p:nvPr>
        </p:nvSpPr>
        <p:spPr>
          <a:xfrm>
            <a:off x="5188043" y="2015732"/>
            <a:ext cx="5550355" cy="3450613"/>
          </a:xfrm>
        </p:spPr>
        <p:txBody>
          <a:bodyPr vert="horz" lIns="91440" tIns="45720" rIns="91440" bIns="45720" rtlCol="0" anchor="t">
            <a:normAutofit lnSpcReduction="10000"/>
          </a:bodyPr>
          <a:lstStyle/>
          <a:p>
            <a:pPr indent="-228600">
              <a:lnSpc>
                <a:spcPct val="110000"/>
              </a:lnSpc>
              <a:buFont typeface="Arial" panose="020B0604020202020204" pitchFamily="34" charset="0"/>
              <a:buChar char="•"/>
            </a:pPr>
            <a:endParaRPr lang="en-US" sz="1300" dirty="0"/>
          </a:p>
          <a:p>
            <a:pPr indent="-228600">
              <a:lnSpc>
                <a:spcPct val="110000"/>
              </a:lnSpc>
              <a:buFont typeface="Arial" panose="020B0604020202020204" pitchFamily="34" charset="0"/>
              <a:buChar char="•"/>
            </a:pPr>
            <a:r>
              <a:rPr lang="en-US" sz="1300" dirty="0"/>
              <a:t>St. </a:t>
            </a:r>
            <a:r>
              <a:rPr lang="en-US" sz="1300" dirty="0" err="1"/>
              <a:t>Emmeram</a:t>
            </a:r>
            <a:r>
              <a:rPr lang="en-US" sz="1300" dirty="0"/>
              <a:t> Cathedral is a Roman Catholic cathedral located in Nitra. The entire cathedral is located in the area of Nitra Castle, like Prague Castle.</a:t>
            </a:r>
          </a:p>
          <a:p>
            <a:pPr indent="-228600">
              <a:lnSpc>
                <a:spcPct val="110000"/>
              </a:lnSpc>
              <a:buFont typeface="Arial" panose="020B0604020202020204" pitchFamily="34" charset="0"/>
              <a:buChar char="•"/>
            </a:pPr>
            <a:endParaRPr lang="en-US" sz="1300" dirty="0"/>
          </a:p>
          <a:p>
            <a:pPr indent="-228600">
              <a:lnSpc>
                <a:spcPct val="110000"/>
              </a:lnSpc>
              <a:buFont typeface="Arial" panose="020B0604020202020204" pitchFamily="34" charset="0"/>
              <a:buChar char="•"/>
            </a:pPr>
            <a:r>
              <a:rPr lang="en-US" sz="1300" dirty="0"/>
              <a:t>Originally built in the Gothic style and consists of many parts. The upper church dates from 1333 to 1355. The rotunda dates from 9/11. In another relic in the cathedral there are some sights of St. Cyril. The lower church was built between 1621 and 1642. [2] Later, the entire cathedral complex was rebuilt in a Baroque </a:t>
            </a:r>
            <a:r>
              <a:rPr lang="en-US" sz="1300" dirty="0" err="1"/>
              <a:t>skute</a:t>
            </a:r>
            <a:r>
              <a:rPr lang="en-US" sz="1300" dirty="0"/>
              <a:t>.</a:t>
            </a:r>
          </a:p>
          <a:p>
            <a:pPr indent="-228600">
              <a:lnSpc>
                <a:spcPct val="110000"/>
              </a:lnSpc>
              <a:buFont typeface="Arial" panose="020B0604020202020204" pitchFamily="34" charset="0"/>
              <a:buChar char="•"/>
            </a:pPr>
            <a:endParaRPr lang="en-US" sz="1300" dirty="0"/>
          </a:p>
          <a:p>
            <a:pPr indent="-228600">
              <a:lnSpc>
                <a:spcPct val="110000"/>
              </a:lnSpc>
              <a:buFont typeface="Arial" panose="020B0604020202020204" pitchFamily="34" charset="0"/>
              <a:buChar char="•"/>
            </a:pPr>
            <a:r>
              <a:rPr lang="en-US" sz="1300" dirty="0"/>
              <a:t>Saint </a:t>
            </a:r>
            <a:r>
              <a:rPr lang="en-US" sz="1300" dirty="0" err="1"/>
              <a:t>Emmeram</a:t>
            </a:r>
            <a:r>
              <a:rPr lang="en-US" sz="1300" dirty="0"/>
              <a:t> of Regensburg, to whom the cathedral is dedicated, was an honorary bishop who did missionary work in the court of the Duke of Bavaria, </a:t>
            </a:r>
            <a:r>
              <a:rPr lang="en-US" sz="1300" dirty="0" err="1"/>
              <a:t>Theodo</a:t>
            </a:r>
            <a:r>
              <a:rPr lang="en-US" sz="1300"/>
              <a:t> I.</a:t>
            </a:r>
            <a:endParaRPr lang="en-US" sz="1300" dirty="0"/>
          </a:p>
        </p:txBody>
      </p:sp>
      <p:pic>
        <p:nvPicPr>
          <p:cNvPr id="43" name="Picture 29">
            <a:extLst>
              <a:ext uri="{FF2B5EF4-FFF2-40B4-BE49-F238E27FC236}">
                <a16:creationId xmlns:a16="http://schemas.microsoft.com/office/drawing/2014/main" xmlns="" id="{BAC44D98-B853-4420-8ED4-E3792706D41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xmlns="" id="{46625410-A0A9-42B8-96F9-540C7C42CBE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855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4977F1E1-2B6F-4BB6-899F-67D8764D83C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Grafik 3">
            <a:extLst>
              <a:ext uri="{FF2B5EF4-FFF2-40B4-BE49-F238E27FC236}">
                <a16:creationId xmlns:a16="http://schemas.microsoft.com/office/drawing/2014/main" xmlns="" id="{06B1F1A6-744F-46E7-BC50-1DD93CD20289}"/>
              </a:ext>
            </a:extLst>
          </p:cNvPr>
          <p:cNvPicPr>
            <a:picLocks noChangeAspect="1"/>
          </p:cNvPicPr>
          <p:nvPr/>
        </p:nvPicPr>
        <p:blipFill rotWithShape="1">
          <a:blip r:embed="rId3"/>
          <a:srcRect l="19558" r="-1" b="-1"/>
          <a:stretch/>
        </p:blipFill>
        <p:spPr>
          <a:xfrm>
            <a:off x="2" y="10"/>
            <a:ext cx="12191695" cy="6857990"/>
          </a:xfrm>
          <a:prstGeom prst="rect">
            <a:avLst/>
          </a:prstGeom>
        </p:spPr>
      </p:pic>
      <p:sp>
        <p:nvSpPr>
          <p:cNvPr id="41" name="Rectangle 40">
            <a:extLst>
              <a:ext uri="{FF2B5EF4-FFF2-40B4-BE49-F238E27FC236}">
                <a16:creationId xmlns:a16="http://schemas.microsoft.com/office/drawing/2014/main" xmlns="" id="{6A0FFA78-985C-4F50-B21A-77045C7DF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47AEEC5-555E-4AD4-85F4-845119690D53}"/>
              </a:ext>
            </a:extLst>
          </p:cNvPr>
          <p:cNvSpPr>
            <a:spLocks noGrp="1"/>
          </p:cNvSpPr>
          <p:nvPr>
            <p:ph type="title"/>
          </p:nvPr>
        </p:nvSpPr>
        <p:spPr>
          <a:xfrm>
            <a:off x="4065511" y="3236470"/>
            <a:ext cx="6832500" cy="1252601"/>
          </a:xfrm>
        </p:spPr>
        <p:txBody>
          <a:bodyPr vert="horz" lIns="91440" tIns="45720" rIns="91440" bIns="0" rtlCol="0" anchor="b">
            <a:normAutofit/>
          </a:bodyPr>
          <a:lstStyle/>
          <a:p>
            <a:r>
              <a:rPr lang="en-US" sz="4400">
                <a:solidFill>
                  <a:srgbClr val="FFFFFE"/>
                </a:solidFill>
              </a:rPr>
              <a:t>Thank for Attention</a:t>
            </a:r>
          </a:p>
        </p:txBody>
      </p:sp>
      <p:cxnSp>
        <p:nvCxnSpPr>
          <p:cNvPr id="43" name="Straight Connector 42">
            <a:extLst>
              <a:ext uri="{FF2B5EF4-FFF2-40B4-BE49-F238E27FC236}">
                <a16:creationId xmlns:a16="http://schemas.microsoft.com/office/drawing/2014/main" xmlns="" id="{65409EC7-69B1-45CC-8FB7-1964C1AB67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5509" y="4666480"/>
            <a:ext cx="6832499" cy="0"/>
          </a:xfrm>
          <a:prstGeom prst="line">
            <a:avLst/>
          </a:prstGeom>
          <a:ln w="31750">
            <a:solidFill>
              <a:srgbClr val="D78E1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8201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35"/>
                                        </p:tgtEl>
                                        <p:attrNameLst>
                                          <p:attrName>style.visibility</p:attrName>
                                        </p:attrNameLst>
                                      </p:cBhvr>
                                      <p:to>
                                        <p:strVal val="visible"/>
                                      </p:to>
                                    </p:set>
                                    <p:animEffect transition="in" filter="fade">
                                      <p:cBhvr>
                                        <p:cTn id="13" dur="7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talog">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TM10001114[[fn=Katalog]]</Template>
  <TotalTime>0</TotalTime>
  <Words>534</Words>
  <Application>Microsoft Office PowerPoint</Application>
  <PresentationFormat>Vlastná</PresentationFormat>
  <Paragraphs>543</Paragraphs>
  <Slides>6</Slides>
  <Notes>0</Notes>
  <HiddenSlides>0</HiddenSlides>
  <MMClips>0</MMClips>
  <ScaleCrop>false</ScaleCrop>
  <HeadingPairs>
    <vt:vector size="4" baseType="variant">
      <vt:variant>
        <vt:lpstr>Motív</vt:lpstr>
      </vt:variant>
      <vt:variant>
        <vt:i4>1</vt:i4>
      </vt:variant>
      <vt:variant>
        <vt:lpstr>Nadpisy snímok</vt:lpstr>
      </vt:variant>
      <vt:variant>
        <vt:i4>6</vt:i4>
      </vt:variant>
    </vt:vector>
  </HeadingPairs>
  <TitlesOfParts>
    <vt:vector size="7" baseType="lpstr">
      <vt:lpstr>Katalog</vt:lpstr>
      <vt:lpstr> nitra</vt:lpstr>
      <vt:lpstr>geography</vt:lpstr>
      <vt:lpstr>history</vt:lpstr>
      <vt:lpstr>History 2</vt:lpstr>
      <vt:lpstr>Main sights</vt:lpstr>
      <vt:lpstr>Thank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nitra</dc:title>
  <dc:creator>Miloš ILLÈŠ</dc:creator>
  <cp:lastModifiedBy>vzdelanie_detom2@outlook.sk</cp:lastModifiedBy>
  <cp:revision>6</cp:revision>
  <dcterms:created xsi:type="dcterms:W3CDTF">2021-04-11T12:41:28Z</dcterms:created>
  <dcterms:modified xsi:type="dcterms:W3CDTF">2021-04-23T09:47:57Z</dcterms:modified>
</cp:coreProperties>
</file>