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69" d="100"/>
          <a:sy n="69" d="100"/>
        </p:scale>
        <p:origin x="-524" y="-6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655847A1-7963-4370-9042-160961230D80}"/>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xmlns="" id="{321E627E-C02F-4C87-9FD8-97CCC6D484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xmlns="" id="{13446025-2589-485F-8100-E1ECCE031CE7}"/>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5" name="Zástupný symbol pro zápatí 4">
            <a:extLst>
              <a:ext uri="{FF2B5EF4-FFF2-40B4-BE49-F238E27FC236}">
                <a16:creationId xmlns:a16="http://schemas.microsoft.com/office/drawing/2014/main" xmlns="" id="{F4438FC4-D719-480C-BFC4-6141904822A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DC1DF0DC-2753-418A-A7B6-3B986BFA93F9}"/>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99533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071ED4F-B6B4-48CC-9280-61E97503D43F}"/>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xmlns="" id="{D4C23BFF-11FC-45CF-A379-310AF9211E7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C0B91DE9-B6A9-4DB9-AF21-F3627919369D}"/>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5" name="Zástupný symbol pro zápatí 4">
            <a:extLst>
              <a:ext uri="{FF2B5EF4-FFF2-40B4-BE49-F238E27FC236}">
                <a16:creationId xmlns:a16="http://schemas.microsoft.com/office/drawing/2014/main" xmlns="" id="{631DAD57-5192-4ABA-8561-5CC53241FF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C61AECA6-5A1F-46D2-B81F-7B6D43AAA95D}"/>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1020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xmlns="" id="{66470481-88EC-4062-98E3-24089484EFF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xmlns="" id="{66748AEC-C1A6-43F2-90BF-D65949BEBBD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78B924E8-109C-4297-A6F8-DC1C576D3360}"/>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5" name="Zástupný symbol pro zápatí 4">
            <a:extLst>
              <a:ext uri="{FF2B5EF4-FFF2-40B4-BE49-F238E27FC236}">
                <a16:creationId xmlns:a16="http://schemas.microsoft.com/office/drawing/2014/main" xmlns="" id="{F3839D44-2773-40EE-BDDB-3F35F0FF6A7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E7387483-46E8-4088-886F-E7617844CDFF}"/>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3971364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2FE176A2-178F-409E-8029-CC5569786F8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DC3993E5-5354-4C20-9381-7F146C238B2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C9D17C3B-E24C-4778-8AA0-470CC99E3DD7}"/>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5" name="Zástupný symbol pro zápatí 4">
            <a:extLst>
              <a:ext uri="{FF2B5EF4-FFF2-40B4-BE49-F238E27FC236}">
                <a16:creationId xmlns:a16="http://schemas.microsoft.com/office/drawing/2014/main" xmlns="" id="{0F6D75FC-D3C0-434E-89B8-8D63414CE5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ED18D400-E8D8-43C2-8443-0BAB251E308B}"/>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1175295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0608920-2652-464D-9E95-A3FE940DDD27}"/>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xmlns="" id="{D1BC7CA8-608A-4B1E-91FC-8C0BB2DC84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xmlns="" id="{51AD299E-6F60-4963-AAB8-54FE58B12ACA}"/>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5" name="Zástupný symbol pro zápatí 4">
            <a:extLst>
              <a:ext uri="{FF2B5EF4-FFF2-40B4-BE49-F238E27FC236}">
                <a16:creationId xmlns:a16="http://schemas.microsoft.com/office/drawing/2014/main" xmlns="" id="{FD13B584-3B10-4BAE-AA6C-0EA30262771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xmlns="" id="{2D7230EA-B14F-4EEA-9876-8F597957C5F4}"/>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1272296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7F9AF039-63C8-4F52-A3EF-CFC5340B5FB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xmlns="" id="{B29B82FE-262B-4230-8371-5273D03F5DF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xmlns="" id="{1401B946-DC33-4418-8DD3-7798002C5DD2}"/>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xmlns="" id="{779C2CEF-8EFE-43F5-8EF3-F5E2CB1B9EA2}"/>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6" name="Zástupný symbol pro zápatí 5">
            <a:extLst>
              <a:ext uri="{FF2B5EF4-FFF2-40B4-BE49-F238E27FC236}">
                <a16:creationId xmlns:a16="http://schemas.microsoft.com/office/drawing/2014/main" xmlns="" id="{E0B5B6FB-99B9-427D-81DB-687764079FD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CB427E3F-3844-478E-B8A2-E05C564EFF12}"/>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3016830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9C73FB4E-AB19-4D91-B292-E917B99A4A7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xmlns="" id="{4C61265D-88AF-4192-AB75-0D0B7EAA26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xmlns="" id="{7F954A5E-04EF-490E-B862-15BF3C44E28D}"/>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xmlns="" id="{E8823A96-E85B-4E6B-B702-B5A27837D7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xmlns="" id="{1396FBDB-BA33-451C-B1E9-288649124B9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xmlns="" id="{7FE745AC-FCBE-48CD-B713-CD717D44C100}"/>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8" name="Zástupný symbol pro zápatí 7">
            <a:extLst>
              <a:ext uri="{FF2B5EF4-FFF2-40B4-BE49-F238E27FC236}">
                <a16:creationId xmlns:a16="http://schemas.microsoft.com/office/drawing/2014/main" xmlns="" id="{50FA83D6-8FD8-4313-A7F7-8666A1868FE4}"/>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xmlns="" id="{294F00B8-4444-40F3-BA8D-83375EA480D3}"/>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2747060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DC143D7D-01FA-422B-8A9C-8F2066CECD8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xmlns="" id="{94FBB755-0094-40D1-AFE8-FF13053677D4}"/>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4" name="Zástupný symbol pro zápatí 3">
            <a:extLst>
              <a:ext uri="{FF2B5EF4-FFF2-40B4-BE49-F238E27FC236}">
                <a16:creationId xmlns:a16="http://schemas.microsoft.com/office/drawing/2014/main" xmlns="" id="{059622F3-ADDD-4E3C-AA88-9D6F42ED49C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xmlns="" id="{B45D204A-B648-4840-BFA8-6764E7027D69}"/>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187945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xmlns="" id="{90AFCA94-F6A0-40FC-8A57-16E48D153412}"/>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3" name="Zástupný symbol pro zápatí 2">
            <a:extLst>
              <a:ext uri="{FF2B5EF4-FFF2-40B4-BE49-F238E27FC236}">
                <a16:creationId xmlns:a16="http://schemas.microsoft.com/office/drawing/2014/main" xmlns="" id="{DEF03732-8AEA-4FCE-99BD-F905545158AF}"/>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xmlns="" id="{F8D2DAD6-A5D4-4198-B369-F22624B1CB9E}"/>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2313276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E6A2481B-3BBF-4074-8345-022D0134364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xmlns="" id="{AE1DC638-B840-45EC-B17F-F043DC6961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xmlns="" id="{F2806D84-9B33-4023-850F-23C8B13B69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5DF0CB94-9CCA-4DA6-8D3C-F3772DBC4440}"/>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6" name="Zástupný symbol pro zápatí 5">
            <a:extLst>
              <a:ext uri="{FF2B5EF4-FFF2-40B4-BE49-F238E27FC236}">
                <a16:creationId xmlns:a16="http://schemas.microsoft.com/office/drawing/2014/main" xmlns="" id="{AEF89F93-5D64-4D19-9C99-D994D039859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60AA07A3-1C7B-46D9-B254-9DA24D4D68B6}"/>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371530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EBF2BB6-2D43-4995-8248-C65E1DCC97A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xmlns="" id="{20B3CC07-2E91-4A03-BDE2-80A0C0668E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xmlns="" id="{19B4DE57-DCAD-4164-A301-A1723BFD06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xmlns="" id="{EBA81D08-F6DA-4BFE-B944-6BF35145ED8F}"/>
              </a:ext>
            </a:extLst>
          </p:cNvPr>
          <p:cNvSpPr>
            <a:spLocks noGrp="1"/>
          </p:cNvSpPr>
          <p:nvPr>
            <p:ph type="dt" sz="half" idx="10"/>
          </p:nvPr>
        </p:nvSpPr>
        <p:spPr/>
        <p:txBody>
          <a:bodyPr/>
          <a:lstStyle/>
          <a:p>
            <a:fld id="{3393D0C9-287E-4BE6-B2BB-18E33E9CE3DA}" type="datetimeFigureOut">
              <a:rPr lang="cs-CZ" smtClean="0"/>
              <a:pPr/>
              <a:t>23.04.2021</a:t>
            </a:fld>
            <a:endParaRPr lang="cs-CZ"/>
          </a:p>
        </p:txBody>
      </p:sp>
      <p:sp>
        <p:nvSpPr>
          <p:cNvPr id="6" name="Zástupný symbol pro zápatí 5">
            <a:extLst>
              <a:ext uri="{FF2B5EF4-FFF2-40B4-BE49-F238E27FC236}">
                <a16:creationId xmlns:a16="http://schemas.microsoft.com/office/drawing/2014/main" xmlns="" id="{123BAF3C-197D-41AC-B10A-5E62147FBAD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xmlns="" id="{2EC4EA41-9247-46E5-AB33-681882C17A4C}"/>
              </a:ext>
            </a:extLst>
          </p:cNvPr>
          <p:cNvSpPr>
            <a:spLocks noGrp="1"/>
          </p:cNvSpPr>
          <p:nvPr>
            <p:ph type="sldNum" sz="quarter" idx="12"/>
          </p:nvPr>
        </p:nvSpPr>
        <p:spPr/>
        <p:txBody>
          <a:body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333195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xmlns="" id="{E705FD8F-2CAA-49A0-8AA7-8E4502B1C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xmlns="" id="{348B41B7-02EE-4218-A4DE-AF0BE68C2A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xmlns="" id="{6F064B27-3469-4AA4-A44B-09100A351E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93D0C9-287E-4BE6-B2BB-18E33E9CE3DA}" type="datetimeFigureOut">
              <a:rPr lang="cs-CZ" smtClean="0"/>
              <a:pPr/>
              <a:t>23.04.2021</a:t>
            </a:fld>
            <a:endParaRPr lang="cs-CZ"/>
          </a:p>
        </p:txBody>
      </p:sp>
      <p:sp>
        <p:nvSpPr>
          <p:cNvPr id="5" name="Zástupný symbol pro zápatí 4">
            <a:extLst>
              <a:ext uri="{FF2B5EF4-FFF2-40B4-BE49-F238E27FC236}">
                <a16:creationId xmlns:a16="http://schemas.microsoft.com/office/drawing/2014/main" xmlns="" id="{0577B91A-82BC-47CF-BF01-C65DD3512E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xmlns="" id="{288F61C9-546B-4C31-9829-77FCD5D9F1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9EE63F-DB14-4330-9AA7-BBF603B73913}" type="slidenum">
              <a:rPr lang="cs-CZ" smtClean="0"/>
              <a:pPr/>
              <a:t>‹#›</a:t>
            </a:fld>
            <a:endParaRPr lang="cs-CZ"/>
          </a:p>
        </p:txBody>
      </p:sp>
    </p:spTree>
    <p:extLst>
      <p:ext uri="{BB962C8B-B14F-4D97-AF65-F5344CB8AC3E}">
        <p14:creationId xmlns:p14="http://schemas.microsoft.com/office/powerpoint/2010/main" xmlns="" val="938268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sk.wikipedia.org/wiki/Cesta_II._triedy_513_(Slovensko)" TargetMode="External"/><Relationship Id="rId13" Type="http://schemas.openxmlformats.org/officeDocument/2006/relationships/hyperlink" Target="https://sk.wikipedia.org/wiki/Cesta_II._triedy_562_(Slovensko)" TargetMode="External"/><Relationship Id="rId18" Type="http://schemas.openxmlformats.org/officeDocument/2006/relationships/hyperlink" Target="https://sk.wikipedia.org/wiki/Topo%C4%BE%C4%8Dany" TargetMode="External"/><Relationship Id="rId3" Type="http://schemas.openxmlformats.org/officeDocument/2006/relationships/hyperlink" Target="https://sk.wikipedia.org/wiki/Nitra_(rieka)" TargetMode="External"/><Relationship Id="rId21" Type="http://schemas.openxmlformats.org/officeDocument/2006/relationships/hyperlink" Target="https://sk.wikipedia.org/wiki/Bratislava" TargetMode="External"/><Relationship Id="rId7" Type="http://schemas.openxmlformats.org/officeDocument/2006/relationships/hyperlink" Target="https://sk.wikipedia.org/wiki/R%C3%BDchlostn%C3%A1_cesta_R1_(Slovensko)" TargetMode="External"/><Relationship Id="rId12" Type="http://schemas.openxmlformats.org/officeDocument/2006/relationships/hyperlink" Target="https://sk.wikipedia.org/wiki/Cesta_I._triedy_51_(Slovensko)" TargetMode="External"/><Relationship Id="rId17" Type="http://schemas.openxmlformats.org/officeDocument/2006/relationships/hyperlink" Target="https://sk.wikipedia.org/wiki/Kilometer" TargetMode="External"/><Relationship Id="rId2" Type="http://schemas.openxmlformats.org/officeDocument/2006/relationships/hyperlink" Target="https://sk.wikipedia.org/wiki/Podunajsk%C3%A1_pahorkatina" TargetMode="External"/><Relationship Id="rId16" Type="http://schemas.openxmlformats.org/officeDocument/2006/relationships/hyperlink" Target="https://sk.wikipedia.org/wiki/Trnava" TargetMode="External"/><Relationship Id="rId20" Type="http://schemas.openxmlformats.org/officeDocument/2006/relationships/hyperlink" Target="https://sk.wikipedia.org/wiki/Nov%C3%A9_Z%C3%A1mky" TargetMode="External"/><Relationship Id="rId1" Type="http://schemas.openxmlformats.org/officeDocument/2006/relationships/slideLayout" Target="../slideLayouts/slideLayout2.xml"/><Relationship Id="rId6" Type="http://schemas.openxmlformats.org/officeDocument/2006/relationships/hyperlink" Target="https://sk.wikipedia.org/wiki/Vysiela%C4%8D_Zobor" TargetMode="External"/><Relationship Id="rId11" Type="http://schemas.openxmlformats.org/officeDocument/2006/relationships/hyperlink" Target="https://sk.wikipedia.org/wiki/Cesta_I._triedy_65_(Slovensko)" TargetMode="External"/><Relationship Id="rId5" Type="http://schemas.openxmlformats.org/officeDocument/2006/relationships/hyperlink" Target="https://sk.wikipedia.org/wiki/Zobor_(vrch)" TargetMode="External"/><Relationship Id="rId15" Type="http://schemas.openxmlformats.org/officeDocument/2006/relationships/hyperlink" Target="https://sk.wikipedia.org/wiki/%C5%BDelezni%C4%8Dn%C3%A1_tra%C5%A5_Leopoldov_%E2%80%93_Koz%C3%A1rovce" TargetMode="External"/><Relationship Id="rId10" Type="http://schemas.openxmlformats.org/officeDocument/2006/relationships/hyperlink" Target="https://sk.wikipedia.org/wiki/Cesta_II._triedy_593_(Slovensko)" TargetMode="External"/><Relationship Id="rId19" Type="http://schemas.openxmlformats.org/officeDocument/2006/relationships/hyperlink" Target="https://sk.wikipedia.org/wiki/Zlat%C3%A9_Moravce" TargetMode="External"/><Relationship Id="rId4" Type="http://schemas.openxmlformats.org/officeDocument/2006/relationships/hyperlink" Target="https://sk.wikipedia.org/wiki/Tribe%C4%8D" TargetMode="External"/><Relationship Id="rId9" Type="http://schemas.openxmlformats.org/officeDocument/2006/relationships/hyperlink" Target="https://sk.wikipedia.org/wiki/Cesta_I._triedy_64_(Slovensko)" TargetMode="External"/><Relationship Id="rId14" Type="http://schemas.openxmlformats.org/officeDocument/2006/relationships/hyperlink" Target="https://sk.wikipedia.org/wiki/%C5%BDelezni%C4%8Dn%C3%A1_tra%C5%A5_Nov%C3%A9_Z%C3%A1mky_%E2%80%93_Prievidza" TargetMode="External"/><Relationship Id="rId22"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4AB622A5-1CD2-4FE5-B30D-CB039AA3FDE1}"/>
              </a:ext>
            </a:extLst>
          </p:cNvPr>
          <p:cNvSpPr>
            <a:spLocks noGrp="1"/>
          </p:cNvSpPr>
          <p:nvPr>
            <p:ph type="ctrTitle"/>
          </p:nvPr>
        </p:nvSpPr>
        <p:spPr>
          <a:xfrm>
            <a:off x="1458097" y="0"/>
            <a:ext cx="9144000" cy="2387600"/>
          </a:xfrm>
        </p:spPr>
        <p:txBody>
          <a:bodyPr/>
          <a:lstStyle/>
          <a:p>
            <a:r>
              <a:rPr lang="cs-CZ" dirty="0">
                <a:solidFill>
                  <a:srgbClr val="00B0F0"/>
                </a:solidFill>
              </a:rPr>
              <a:t>Tomáš Galo </a:t>
            </a:r>
            <a:r>
              <a:rPr lang="cs-CZ" dirty="0"/>
              <a:t/>
            </a:r>
            <a:br>
              <a:rPr lang="cs-CZ" dirty="0"/>
            </a:br>
            <a:r>
              <a:rPr lang="cs-CZ" dirty="0"/>
              <a:t>7.A</a:t>
            </a:r>
          </a:p>
        </p:txBody>
      </p:sp>
      <p:pic>
        <p:nvPicPr>
          <p:cNvPr id="1026" name="Picture 2" descr="Vianočná Nitra bude krajšia: Pribudne nové osvetlenie stromčeka aj obrovský  anjel">
            <a:extLst>
              <a:ext uri="{FF2B5EF4-FFF2-40B4-BE49-F238E27FC236}">
                <a16:creationId xmlns:a16="http://schemas.microsoft.com/office/drawing/2014/main" xmlns="" id="{B98A0F24-4DD0-4E8E-B637-4114DF7EDCD1}"/>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592065" y="4306668"/>
            <a:ext cx="3451654" cy="2374605"/>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7 pamiatok a miest, ktoré v Nitre musíte navštíviť | Hotel Zlatý Kľúčik  ****, Nitra">
            <a:extLst>
              <a:ext uri="{FF2B5EF4-FFF2-40B4-BE49-F238E27FC236}">
                <a16:creationId xmlns:a16="http://schemas.microsoft.com/office/drawing/2014/main" xmlns="" id="{33B8AF6F-04B2-45B9-AC71-731BBA4223E1}"/>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294424" y="3510163"/>
            <a:ext cx="2705100" cy="1742946"/>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Nitriansky hrad / Nitra Castle - Videos | Facebook">
            <a:extLst>
              <a:ext uri="{FF2B5EF4-FFF2-40B4-BE49-F238E27FC236}">
                <a16:creationId xmlns:a16="http://schemas.microsoft.com/office/drawing/2014/main" xmlns="" id="{3B726CE0-7B7A-4DD7-97D0-6096C3DBB305}"/>
              </a:ext>
            </a:extLst>
          </p:cNvPr>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741535" y="4529336"/>
            <a:ext cx="2924303" cy="194599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9391257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81CC9721-76DA-49DA-9502-793094AD3019}"/>
              </a:ext>
            </a:extLst>
          </p:cNvPr>
          <p:cNvSpPr>
            <a:spLocks noGrp="1"/>
          </p:cNvSpPr>
          <p:nvPr>
            <p:ph type="title"/>
          </p:nvPr>
        </p:nvSpPr>
        <p:spPr/>
        <p:txBody>
          <a:bodyPr/>
          <a:lstStyle/>
          <a:p>
            <a:pPr algn="ctr"/>
            <a:r>
              <a:rPr lang="cs-CZ" dirty="0">
                <a:solidFill>
                  <a:srgbClr val="FF0000"/>
                </a:solidFill>
              </a:rPr>
              <a:t>Nitra</a:t>
            </a:r>
          </a:p>
        </p:txBody>
      </p:sp>
      <p:sp>
        <p:nvSpPr>
          <p:cNvPr id="4" name="Rectangle 1">
            <a:extLst>
              <a:ext uri="{FF2B5EF4-FFF2-40B4-BE49-F238E27FC236}">
                <a16:creationId xmlns:a16="http://schemas.microsoft.com/office/drawing/2014/main" xmlns="" id="{9034E94A-8B7C-4EDA-953F-65029651A8EB}"/>
              </a:ext>
            </a:extLst>
          </p:cNvPr>
          <p:cNvSpPr>
            <a:spLocks noGrp="1" noChangeArrowheads="1"/>
          </p:cNvSpPr>
          <p:nvPr>
            <p:ph idx="1"/>
          </p:nvPr>
        </p:nvSpPr>
        <p:spPr bwMode="auto">
          <a:xfrm>
            <a:off x="150042" y="1909108"/>
            <a:ext cx="6128209" cy="943856"/>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dirty="0">
                <a:ln>
                  <a:noFill/>
                </a:ln>
                <a:solidFill>
                  <a:srgbClr val="202124"/>
                </a:solidFill>
                <a:effectLst/>
                <a:latin typeface="Google Sans"/>
              </a:rPr>
              <a:t>Nitra </a:t>
            </a:r>
            <a:r>
              <a:rPr kumimoji="0" lang="cs-CZ" altLang="cs-CZ" sz="2100" b="0" i="0" u="none" strike="noStrike" cap="none" normalizeH="0" baseline="0" dirty="0" err="1">
                <a:ln>
                  <a:noFill/>
                </a:ln>
                <a:solidFill>
                  <a:srgbClr val="202124"/>
                </a:solidFill>
                <a:effectLst/>
                <a:latin typeface="Google Sans"/>
              </a:rPr>
              <a:t>is</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one</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of</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the</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historic</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cities</a:t>
            </a:r>
            <a:r>
              <a:rPr kumimoji="0" lang="cs-CZ" altLang="cs-CZ" sz="2100" b="0" i="0" u="none" strike="noStrike" cap="none" normalizeH="0" baseline="0" dirty="0">
                <a:ln>
                  <a:noFill/>
                </a:ln>
                <a:solidFill>
                  <a:srgbClr val="202124"/>
                </a:solidFill>
                <a:effectLst/>
                <a:latin typeface="Google Sans"/>
              </a:rPr>
              <a:t>. It </a:t>
            </a:r>
            <a:r>
              <a:rPr kumimoji="0" lang="cs-CZ" altLang="cs-CZ" sz="2100" b="0" i="0" u="none" strike="noStrike" cap="none" normalizeH="0" baseline="0" dirty="0" err="1">
                <a:ln>
                  <a:noFill/>
                </a:ln>
                <a:solidFill>
                  <a:srgbClr val="202124"/>
                </a:solidFill>
                <a:effectLst/>
                <a:latin typeface="Google Sans"/>
              </a:rPr>
              <a:t>was</a:t>
            </a:r>
            <a:r>
              <a:rPr kumimoji="0" lang="cs-CZ" altLang="cs-CZ" sz="2100" b="0" i="0" u="none" strike="noStrike" cap="none" normalizeH="0" baseline="0" dirty="0">
                <a:ln>
                  <a:noFill/>
                </a:ln>
                <a:solidFill>
                  <a:srgbClr val="202124"/>
                </a:solidFill>
                <a:effectLst/>
                <a:latin typeface="Google Sans"/>
              </a:rPr>
              <a:t> a </a:t>
            </a:r>
            <a:r>
              <a:rPr kumimoji="0" lang="cs-CZ" altLang="cs-CZ" sz="2100" b="0" i="0" u="none" strike="noStrike" cap="none" normalizeH="0" baseline="0" dirty="0" err="1">
                <a:ln>
                  <a:noFill/>
                </a:ln>
                <a:solidFill>
                  <a:srgbClr val="202124"/>
                </a:solidFill>
                <a:effectLst/>
                <a:latin typeface="Google Sans"/>
              </a:rPr>
              <a:t>densely</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populated</a:t>
            </a:r>
            <a:r>
              <a:rPr kumimoji="0" lang="cs-CZ" altLang="cs-CZ" sz="2100" b="0" i="0" u="none" strike="noStrike" cap="none" normalizeH="0" baseline="0" dirty="0">
                <a:ln>
                  <a:noFill/>
                </a:ln>
                <a:solidFill>
                  <a:srgbClr val="202124"/>
                </a:solidFill>
                <a:effectLst/>
                <a:latin typeface="Google Sans"/>
              </a:rPr>
              <a:t> area. </a:t>
            </a:r>
            <a:r>
              <a:rPr kumimoji="0" lang="cs-CZ" altLang="cs-CZ" sz="2100" b="0" i="0" u="none" strike="noStrike" cap="none" normalizeH="0" baseline="0" dirty="0" err="1">
                <a:ln>
                  <a:noFill/>
                </a:ln>
                <a:solidFill>
                  <a:srgbClr val="202124"/>
                </a:solidFill>
                <a:effectLst/>
                <a:latin typeface="Google Sans"/>
              </a:rPr>
              <a:t>The</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remains</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of</a:t>
            </a:r>
            <a:r>
              <a:rPr kumimoji="0" lang="cs-CZ" altLang="cs-CZ" sz="2100" b="0" i="0" u="none" strike="noStrike" cap="none" normalizeH="0" baseline="0" dirty="0">
                <a:ln>
                  <a:noFill/>
                </a:ln>
                <a:solidFill>
                  <a:srgbClr val="202124"/>
                </a:solidFill>
                <a:effectLst/>
                <a:latin typeface="Google Sans"/>
              </a:rPr>
              <a:t> Hradisko </a:t>
            </a:r>
            <a:r>
              <a:rPr kumimoji="0" lang="cs-CZ" altLang="cs-CZ" sz="2100" b="0" i="0" u="none" strike="noStrike" cap="none" normalizeH="0" baseline="0" dirty="0" err="1">
                <a:ln>
                  <a:noFill/>
                </a:ln>
                <a:solidFill>
                  <a:srgbClr val="202124"/>
                </a:solidFill>
                <a:effectLst/>
                <a:latin typeface="Google Sans"/>
              </a:rPr>
              <a:t>Zobor</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have</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been</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preserved</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from</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the</a:t>
            </a:r>
            <a:r>
              <a:rPr kumimoji="0" lang="cs-CZ" altLang="cs-CZ" sz="2100" b="0" i="0" u="none" strike="noStrike" cap="none" normalizeH="0" baseline="0" dirty="0">
                <a:ln>
                  <a:noFill/>
                </a:ln>
                <a:solidFill>
                  <a:srgbClr val="202124"/>
                </a:solidFill>
                <a:effectLst/>
                <a:latin typeface="Google Sans"/>
              </a:rPr>
              <a:t> period 3000 </a:t>
            </a:r>
            <a:r>
              <a:rPr kumimoji="0" lang="cs-CZ" altLang="cs-CZ" sz="2100" b="0" i="0" u="none" strike="noStrike" cap="none" normalizeH="0" baseline="0" dirty="0" err="1">
                <a:ln>
                  <a:noFill/>
                </a:ln>
                <a:solidFill>
                  <a:srgbClr val="202124"/>
                </a:solidFill>
                <a:effectLst/>
                <a:latin typeface="Google Sans"/>
              </a:rPr>
              <a:t>years</a:t>
            </a:r>
            <a:r>
              <a:rPr kumimoji="0" lang="cs-CZ" altLang="cs-CZ" sz="2100" b="0" i="0" u="none" strike="noStrike" cap="none" normalizeH="0" baseline="0" dirty="0">
                <a:ln>
                  <a:noFill/>
                </a:ln>
                <a:solidFill>
                  <a:srgbClr val="202124"/>
                </a:solidFill>
                <a:effectLst/>
                <a:latin typeface="Google Sans"/>
              </a:rPr>
              <a:t> ago.</a:t>
            </a:r>
            <a:r>
              <a:rPr kumimoji="0" lang="cs-CZ" altLang="cs-CZ" sz="800" b="0" i="0" u="none" strike="noStrike" cap="none" normalizeH="0" baseline="0" dirty="0">
                <a:ln>
                  <a:noFill/>
                </a:ln>
                <a:solidFill>
                  <a:schemeClr val="tx1"/>
                </a:solidFill>
                <a:effectLst/>
              </a:rPr>
              <a:t> </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xmlns="" id="{77DC4376-8B6E-4EB4-A8FF-170AE7752032}"/>
              </a:ext>
            </a:extLst>
          </p:cNvPr>
          <p:cNvSpPr>
            <a:spLocks noChangeArrowheads="1"/>
          </p:cNvSpPr>
          <p:nvPr/>
        </p:nvSpPr>
        <p:spPr bwMode="auto">
          <a:xfrm>
            <a:off x="150042" y="2931679"/>
            <a:ext cx="5260156" cy="1590187"/>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a:ln>
                  <a:noFill/>
                </a:ln>
                <a:solidFill>
                  <a:srgbClr val="202124"/>
                </a:solidFill>
                <a:effectLst/>
                <a:latin typeface="Google Sans"/>
              </a:rPr>
              <a:t>The area of ​​today's Nitra was an important center of the Celts, Germans and Slavs. It was the seat of the first known rulers. Excavations of richly equipped cemeteries date from the 9th century.</a:t>
            </a:r>
            <a:r>
              <a:rPr kumimoji="0" lang="cs-CZ" altLang="cs-CZ" sz="800" b="0" i="0" u="none" strike="noStrike" cap="none" normalizeH="0" baseline="0">
                <a:ln>
                  <a:noFill/>
                </a:ln>
                <a:solidFill>
                  <a:schemeClr val="tx1"/>
                </a:solidFill>
                <a:effectLst/>
              </a:rPr>
              <a: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pic>
        <p:nvPicPr>
          <p:cNvPr id="3076" name="Picture 4" descr="Zmení sa pre lanovku územný plán Nitry? - Domáce - Správy - Pravda.sk">
            <a:extLst>
              <a:ext uri="{FF2B5EF4-FFF2-40B4-BE49-F238E27FC236}">
                <a16:creationId xmlns:a16="http://schemas.microsoft.com/office/drawing/2014/main" xmlns="" id="{32A6B7FF-E550-4999-982B-0B38A160F92D}"/>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334500" y="5257800"/>
            <a:ext cx="2857500" cy="160020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90AA7114-5661-42A6-B386-E4A5D9B62E11}"/>
              </a:ext>
            </a:extLst>
          </p:cNvPr>
          <p:cNvSpPr>
            <a:spLocks noChangeArrowheads="1"/>
          </p:cNvSpPr>
          <p:nvPr/>
        </p:nvSpPr>
        <p:spPr bwMode="auto">
          <a:xfrm flipH="1">
            <a:off x="150042" y="4521866"/>
            <a:ext cx="3902696" cy="1913352"/>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a:ln>
                  <a:noFill/>
                </a:ln>
                <a:solidFill>
                  <a:srgbClr val="202124"/>
                </a:solidFill>
                <a:effectLst/>
                <a:latin typeface="Google Sans"/>
              </a:rPr>
              <a:t>In the 9th century, Prince Pribin lived here, the town was one of the centers of Great Moravia. Nitra is a city located in the Nitra region, about 70 km east of the capital Bratislava.</a:t>
            </a:r>
            <a:r>
              <a:rPr kumimoji="0" lang="cs-CZ" altLang="cs-CZ" sz="800" b="0" i="0" u="none" strike="noStrike" cap="none" normalizeH="0" baseline="0">
                <a:ln>
                  <a:noFill/>
                </a:ln>
                <a:solidFill>
                  <a:schemeClr val="tx1"/>
                </a:solidFill>
                <a:effectLst/>
              </a:rPr>
              <a: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pic>
        <p:nvPicPr>
          <p:cNvPr id="3079" name="Picture 7" descr="Nitriansky hrad – Nitrianska organizácia cestovného ruchu">
            <a:extLst>
              <a:ext uri="{FF2B5EF4-FFF2-40B4-BE49-F238E27FC236}">
                <a16:creationId xmlns:a16="http://schemas.microsoft.com/office/drawing/2014/main" xmlns="" id="{D5DB28B4-3FED-44A3-8EF7-6BE95D58BCD5}"/>
              </a:ext>
            </a:extLst>
          </p:cNvPr>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2619375" cy="17526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3761601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xmlns="" id="{7B0B55DE-8FFE-4F6A-880B-E973E94219E5}"/>
              </a:ext>
            </a:extLst>
          </p:cNvPr>
          <p:cNvSpPr>
            <a:spLocks noGrp="1" noChangeArrowheads="1"/>
          </p:cNvSpPr>
          <p:nvPr>
            <p:ph idx="1"/>
          </p:nvPr>
        </p:nvSpPr>
        <p:spPr bwMode="auto">
          <a:xfrm>
            <a:off x="84056" y="111555"/>
            <a:ext cx="4073165" cy="2236518"/>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dirty="0" err="1">
                <a:ln>
                  <a:noFill/>
                </a:ln>
                <a:solidFill>
                  <a:srgbClr val="202124"/>
                </a:solidFill>
                <a:effectLst/>
                <a:latin typeface="Google Sans"/>
              </a:rPr>
              <a:t>The</a:t>
            </a:r>
            <a:r>
              <a:rPr kumimoji="0" lang="cs-CZ" altLang="cs-CZ" sz="2100" b="0" i="0" u="none" strike="noStrike" cap="none" normalizeH="0" baseline="0" dirty="0">
                <a:ln>
                  <a:noFill/>
                </a:ln>
                <a:solidFill>
                  <a:srgbClr val="202124"/>
                </a:solidFill>
                <a:effectLst/>
                <a:latin typeface="Google Sans"/>
              </a:rPr>
              <a:t> panorama </a:t>
            </a:r>
            <a:r>
              <a:rPr kumimoji="0" lang="cs-CZ" altLang="cs-CZ" sz="2100" b="0" i="0" u="none" strike="noStrike" cap="none" normalizeH="0" baseline="0" dirty="0" err="1">
                <a:ln>
                  <a:noFill/>
                </a:ln>
                <a:solidFill>
                  <a:srgbClr val="202124"/>
                </a:solidFill>
                <a:effectLst/>
                <a:latin typeface="Google Sans"/>
              </a:rPr>
              <a:t>of</a:t>
            </a:r>
            <a:r>
              <a:rPr kumimoji="0" lang="cs-CZ" altLang="cs-CZ" sz="2100" b="0" i="0" u="none" strike="noStrike" cap="none" normalizeH="0" baseline="0" dirty="0">
                <a:ln>
                  <a:noFill/>
                </a:ln>
                <a:solidFill>
                  <a:srgbClr val="202124"/>
                </a:solidFill>
                <a:effectLst/>
                <a:latin typeface="Google Sans"/>
              </a:rPr>
              <a:t> Nitra </a:t>
            </a:r>
            <a:r>
              <a:rPr kumimoji="0" lang="cs-CZ" altLang="cs-CZ" sz="2100" b="0" i="0" u="none" strike="noStrike" cap="none" normalizeH="0" baseline="0" dirty="0" err="1">
                <a:ln>
                  <a:noFill/>
                </a:ln>
                <a:solidFill>
                  <a:srgbClr val="202124"/>
                </a:solidFill>
                <a:effectLst/>
                <a:latin typeface="Google Sans"/>
              </a:rPr>
              <a:t>consists</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of</a:t>
            </a:r>
            <a:r>
              <a:rPr kumimoji="0" lang="cs-CZ" altLang="cs-CZ" sz="2100" b="0" i="0" u="none" strike="noStrike" cap="none" normalizeH="0" baseline="0" dirty="0">
                <a:ln>
                  <a:noFill/>
                </a:ln>
                <a:solidFill>
                  <a:srgbClr val="202124"/>
                </a:solidFill>
                <a:effectLst/>
                <a:latin typeface="Google Sans"/>
              </a:rPr>
              <a:t> 7 </a:t>
            </a:r>
            <a:r>
              <a:rPr kumimoji="0" lang="cs-CZ" altLang="cs-CZ" sz="2100" b="0" i="0" u="none" strike="noStrike" cap="none" normalizeH="0" baseline="0" dirty="0" err="1">
                <a:ln>
                  <a:noFill/>
                </a:ln>
                <a:solidFill>
                  <a:srgbClr val="202124"/>
                </a:solidFill>
                <a:effectLst/>
                <a:latin typeface="Google Sans"/>
              </a:rPr>
              <a:t>hills</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Zobor</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Hradná</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skala</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Vŕšok</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Kalvária</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Borina</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Ľupka</a:t>
            </a:r>
            <a:r>
              <a:rPr kumimoji="0" lang="cs-CZ" altLang="cs-CZ" sz="2100" b="0" i="0" u="none" strike="noStrike" cap="none" normalizeH="0" baseline="0" dirty="0">
                <a:ln>
                  <a:noFill/>
                </a:ln>
                <a:solidFill>
                  <a:srgbClr val="202124"/>
                </a:solidFill>
                <a:effectLst/>
                <a:latin typeface="Google Sans"/>
              </a:rPr>
              <a:t>. It </a:t>
            </a:r>
            <a:r>
              <a:rPr kumimoji="0" lang="cs-CZ" altLang="cs-CZ" sz="2100" b="0" i="0" u="none" strike="noStrike" cap="none" normalizeH="0" baseline="0" dirty="0" err="1">
                <a:ln>
                  <a:noFill/>
                </a:ln>
                <a:solidFill>
                  <a:srgbClr val="202124"/>
                </a:solidFill>
                <a:effectLst/>
                <a:latin typeface="Google Sans"/>
              </a:rPr>
              <a:t>is</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the</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sixth</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largest</a:t>
            </a:r>
            <a:r>
              <a:rPr kumimoji="0" lang="cs-CZ" altLang="cs-CZ" sz="2100" b="0" i="0" u="none" strike="noStrike" cap="none" normalizeH="0" baseline="0" dirty="0">
                <a:ln>
                  <a:noFill/>
                </a:ln>
                <a:solidFill>
                  <a:srgbClr val="202124"/>
                </a:solidFill>
                <a:effectLst/>
                <a:latin typeface="Google Sans"/>
              </a:rPr>
              <a:t> city in Slovakia in </a:t>
            </a:r>
            <a:r>
              <a:rPr kumimoji="0" lang="cs-CZ" altLang="cs-CZ" sz="2100" b="0" i="0" u="none" strike="noStrike" cap="none" normalizeH="0" baseline="0" dirty="0" err="1">
                <a:ln>
                  <a:noFill/>
                </a:ln>
                <a:solidFill>
                  <a:srgbClr val="202124"/>
                </a:solidFill>
                <a:effectLst/>
                <a:latin typeface="Google Sans"/>
              </a:rPr>
              <a:t>terms</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of</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population</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There</a:t>
            </a:r>
            <a:r>
              <a:rPr kumimoji="0" lang="cs-CZ" altLang="cs-CZ" sz="2100" b="0" i="0" u="none" strike="noStrike" cap="none" normalizeH="0" baseline="0" dirty="0">
                <a:ln>
                  <a:noFill/>
                </a:ln>
                <a:solidFill>
                  <a:srgbClr val="202124"/>
                </a:solidFill>
                <a:effectLst/>
                <a:latin typeface="Google Sans"/>
              </a:rPr>
              <a:t> are many </a:t>
            </a:r>
            <a:r>
              <a:rPr kumimoji="0" lang="cs-CZ" altLang="cs-CZ" sz="2100" b="0" i="0" u="none" strike="noStrike" cap="none" normalizeH="0" baseline="0" dirty="0" err="1">
                <a:ln>
                  <a:noFill/>
                </a:ln>
                <a:solidFill>
                  <a:srgbClr val="202124"/>
                </a:solidFill>
                <a:effectLst/>
                <a:latin typeface="Google Sans"/>
              </a:rPr>
              <a:t>kindergartens</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high</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schools</a:t>
            </a:r>
            <a:r>
              <a:rPr kumimoji="0" lang="cs-CZ" altLang="cs-CZ" sz="2100" b="0" i="0" u="none" strike="noStrike" cap="none" normalizeH="0" baseline="0" dirty="0">
                <a:ln>
                  <a:noFill/>
                </a:ln>
                <a:solidFill>
                  <a:srgbClr val="202124"/>
                </a:solidFill>
                <a:effectLst/>
                <a:latin typeface="Google Sans"/>
              </a:rPr>
              <a:t> and </a:t>
            </a:r>
            <a:r>
              <a:rPr kumimoji="0" lang="cs-CZ" altLang="cs-CZ" sz="2100" b="0" i="0" u="none" strike="noStrike" cap="none" normalizeH="0" baseline="0" dirty="0" err="1">
                <a:ln>
                  <a:noFill/>
                </a:ln>
                <a:solidFill>
                  <a:srgbClr val="202124"/>
                </a:solidFill>
                <a:effectLst/>
                <a:latin typeface="Google Sans"/>
              </a:rPr>
              <a:t>institutes</a:t>
            </a:r>
            <a:r>
              <a:rPr kumimoji="0" lang="cs-CZ" altLang="cs-CZ" sz="2100" b="0" i="0" u="none" strike="noStrike" cap="none" normalizeH="0" baseline="0" dirty="0">
                <a:ln>
                  <a:noFill/>
                </a:ln>
                <a:solidFill>
                  <a:srgbClr val="202124"/>
                </a:solidFill>
                <a:effectLst/>
                <a:latin typeface="Google Sans"/>
              </a:rPr>
              <a:t> in Nitra.</a:t>
            </a:r>
            <a:r>
              <a:rPr kumimoji="0" lang="cs-CZ" altLang="cs-CZ" sz="800" b="0" i="0" u="none" strike="noStrike" cap="none" normalizeH="0" baseline="0" dirty="0">
                <a:ln>
                  <a:noFill/>
                </a:ln>
                <a:solidFill>
                  <a:schemeClr val="tx1"/>
                </a:solidFill>
                <a:effectLst/>
              </a:rPr>
              <a:t> </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xmlns="" id="{6AC3C88C-B075-488B-BE74-99BE4B9BE39B}"/>
              </a:ext>
            </a:extLst>
          </p:cNvPr>
          <p:cNvSpPr>
            <a:spLocks noChangeArrowheads="1"/>
          </p:cNvSpPr>
          <p:nvPr/>
        </p:nvSpPr>
        <p:spPr bwMode="auto">
          <a:xfrm>
            <a:off x="7573651" y="0"/>
            <a:ext cx="4534293" cy="4175510"/>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a:ln>
                  <a:noFill/>
                </a:ln>
                <a:solidFill>
                  <a:srgbClr val="202124"/>
                </a:solidFill>
                <a:effectLst/>
                <a:latin typeface="Google Sans"/>
              </a:rPr>
              <a:t>Nitra (Hungarian: Nyitra, German Neutra) is a city located in the Nitra region, about 70 km east of the capital Bratislava. The Nitra river of the same name flows through it. The panorama of Nitra consists of Seven Hills: from the northern side rises the hill Zobor, Hradná skala, Vŕšok, Kalvária, Borina, Ľupka, together with Martinský vrch. The first confirmed historical mentions are from the year 828. The asteroid (9543) Nitra is named after her. In terms of population, it is the sixth largest city in Slovakia.</a:t>
            </a:r>
            <a:r>
              <a:rPr kumimoji="0" lang="cs-CZ" altLang="cs-CZ" sz="800" b="0" i="0" u="none" strike="noStrike" cap="none" normalizeH="0" baseline="0">
                <a:ln>
                  <a:noFill/>
                </a:ln>
                <a:solidFill>
                  <a:schemeClr val="tx1"/>
                </a:solidFill>
                <a:effectLst/>
              </a:rPr>
              <a: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9" name="TextovéPole 8">
            <a:extLst>
              <a:ext uri="{FF2B5EF4-FFF2-40B4-BE49-F238E27FC236}">
                <a16:creationId xmlns:a16="http://schemas.microsoft.com/office/drawing/2014/main" xmlns="" id="{7C084522-BD59-4193-AA98-7DD38493B677}"/>
              </a:ext>
            </a:extLst>
          </p:cNvPr>
          <p:cNvSpPr txBox="1"/>
          <p:nvPr/>
        </p:nvSpPr>
        <p:spPr>
          <a:xfrm>
            <a:off x="0" y="2887682"/>
            <a:ext cx="6179270" cy="3970318"/>
          </a:xfrm>
          <a:prstGeom prst="rect">
            <a:avLst/>
          </a:prstGeom>
          <a:noFill/>
        </p:spPr>
        <p:txBody>
          <a:bodyPr wrap="square">
            <a:spAutoFit/>
          </a:bodyPr>
          <a:lstStyle/>
          <a:p>
            <a:r>
              <a:rPr lang="cs-CZ" b="0" i="0" dirty="0" err="1">
                <a:solidFill>
                  <a:srgbClr val="202122"/>
                </a:solidFill>
                <a:effectLst/>
                <a:latin typeface="Arial" panose="020B0604020202020204" pitchFamily="34" charset="0"/>
              </a:rPr>
              <a:t>Mesto</a:t>
            </a:r>
            <a:r>
              <a:rPr lang="cs-CZ" b="0" i="0" dirty="0">
                <a:solidFill>
                  <a:srgbClr val="202122"/>
                </a:solidFill>
                <a:effectLst/>
                <a:latin typeface="Arial" panose="020B0604020202020204" pitchFamily="34" charset="0"/>
              </a:rPr>
              <a:t> leží v </a:t>
            </a:r>
            <a:r>
              <a:rPr lang="cs-CZ" b="0" i="0" u="none" strike="noStrike" dirty="0" err="1">
                <a:solidFill>
                  <a:srgbClr val="0645AD"/>
                </a:solidFill>
                <a:effectLst/>
                <a:latin typeface="Arial" panose="020B0604020202020204" pitchFamily="34" charset="0"/>
                <a:hlinkClick r:id="rId2" tooltip="Podunajská pahorkatina"/>
              </a:rPr>
              <a:t>Podunajskej</a:t>
            </a:r>
            <a:r>
              <a:rPr lang="cs-CZ" b="0" i="0" u="none" strike="noStrike" dirty="0">
                <a:solidFill>
                  <a:srgbClr val="0645AD"/>
                </a:solidFill>
                <a:effectLst/>
                <a:latin typeface="Arial" panose="020B0604020202020204" pitchFamily="34" charset="0"/>
                <a:hlinkClick r:id="rId2" tooltip="Podunajská pahorkatina"/>
              </a:rPr>
              <a:t> </a:t>
            </a:r>
            <a:r>
              <a:rPr lang="cs-CZ" b="0" i="0" u="none" strike="noStrike" dirty="0" err="1">
                <a:solidFill>
                  <a:srgbClr val="0645AD"/>
                </a:solidFill>
                <a:effectLst/>
                <a:latin typeface="Arial" panose="020B0604020202020204" pitchFamily="34" charset="0"/>
                <a:hlinkClick r:id="rId2" tooltip="Podunajská pahorkatina"/>
              </a:rPr>
              <a:t>pahorkatine</a:t>
            </a:r>
            <a:r>
              <a:rPr lang="cs-CZ" b="0" i="0" dirty="0">
                <a:solidFill>
                  <a:srgbClr val="202122"/>
                </a:solidFill>
                <a:effectLst/>
                <a:latin typeface="Arial" panose="020B0604020202020204" pitchFamily="34" charset="0"/>
              </a:rPr>
              <a:t>, na </a:t>
            </a:r>
            <a:r>
              <a:rPr lang="cs-CZ" b="0" i="0" dirty="0" err="1">
                <a:solidFill>
                  <a:srgbClr val="202122"/>
                </a:solidFill>
                <a:effectLst/>
                <a:latin typeface="Arial" panose="020B0604020202020204" pitchFamily="34" charset="0"/>
              </a:rPr>
              <a:t>rieke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3" tooltip="Nitra (rieka)"/>
              </a:rPr>
              <a:t>Nitra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pri</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južnom</a:t>
            </a:r>
            <a:r>
              <a:rPr lang="cs-CZ" b="0" i="0" dirty="0">
                <a:solidFill>
                  <a:srgbClr val="202122"/>
                </a:solidFill>
                <a:effectLst/>
                <a:latin typeface="Arial" panose="020B0604020202020204" pitchFamily="34" charset="0"/>
              </a:rPr>
              <a:t> okraji </a:t>
            </a:r>
            <a:r>
              <a:rPr lang="cs-CZ" b="0" i="0" dirty="0" err="1">
                <a:solidFill>
                  <a:srgbClr val="202122"/>
                </a:solidFill>
                <a:effectLst/>
                <a:latin typeface="Arial" panose="020B0604020202020204" pitchFamily="34" charset="0"/>
              </a:rPr>
              <a:t>pohoria</a:t>
            </a:r>
            <a:r>
              <a:rPr lang="cs-CZ" b="0" i="0" dirty="0">
                <a:solidFill>
                  <a:srgbClr val="202122"/>
                </a:solidFill>
                <a:effectLst/>
                <a:latin typeface="Arial" panose="020B0604020202020204" pitchFamily="34" charset="0"/>
              </a:rPr>
              <a:t> </a:t>
            </a:r>
            <a:r>
              <a:rPr lang="cs-CZ" b="0" i="0" u="none" strike="noStrike" dirty="0" err="1">
                <a:solidFill>
                  <a:srgbClr val="0645AD"/>
                </a:solidFill>
                <a:effectLst/>
                <a:latin typeface="Arial" panose="020B0604020202020204" pitchFamily="34" charset="0"/>
                <a:hlinkClick r:id="rId4" tooltip="Tribeč"/>
              </a:rPr>
              <a:t>Tribeč</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Severne</a:t>
            </a:r>
            <a:r>
              <a:rPr lang="cs-CZ" b="0" i="0" dirty="0">
                <a:solidFill>
                  <a:srgbClr val="202122"/>
                </a:solidFill>
                <a:effectLst/>
                <a:latin typeface="Arial" panose="020B0604020202020204" pitchFamily="34" charset="0"/>
              </a:rPr>
              <a:t> nad </a:t>
            </a:r>
            <a:r>
              <a:rPr lang="cs-CZ" b="0" i="0" dirty="0" err="1">
                <a:solidFill>
                  <a:srgbClr val="202122"/>
                </a:solidFill>
                <a:effectLst/>
                <a:latin typeface="Arial" panose="020B0604020202020204" pitchFamily="34" charset="0"/>
              </a:rPr>
              <a:t>mestom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vypína</a:t>
            </a:r>
            <a:r>
              <a:rPr lang="cs-CZ" b="0" i="0" dirty="0">
                <a:solidFill>
                  <a:srgbClr val="202122"/>
                </a:solidFill>
                <a:effectLst/>
                <a:latin typeface="Arial" panose="020B0604020202020204" pitchFamily="34" charset="0"/>
              </a:rPr>
              <a:t> vrch </a:t>
            </a:r>
            <a:r>
              <a:rPr lang="cs-CZ" b="0" i="0" u="none" strike="noStrike" dirty="0" err="1">
                <a:solidFill>
                  <a:srgbClr val="0645AD"/>
                </a:solidFill>
                <a:effectLst/>
                <a:latin typeface="Arial" panose="020B0604020202020204" pitchFamily="34" charset="0"/>
                <a:hlinkClick r:id="rId5" tooltip="Zobor (vrch)"/>
              </a:rPr>
              <a:t>Zobor</a:t>
            </a:r>
            <a:r>
              <a:rPr lang="cs-CZ" b="0" i="0" dirty="0">
                <a:solidFill>
                  <a:srgbClr val="202122"/>
                </a:solidFill>
                <a:effectLst/>
                <a:latin typeface="Arial" panose="020B0604020202020204" pitchFamily="34" charset="0"/>
              </a:rPr>
              <a:t> s </a:t>
            </a:r>
            <a:r>
              <a:rPr lang="cs-CZ" b="0" i="0" u="none" strike="noStrike" dirty="0" err="1">
                <a:solidFill>
                  <a:srgbClr val="0645AD"/>
                </a:solidFill>
                <a:effectLst/>
                <a:latin typeface="Arial" panose="020B0604020202020204" pitchFamily="34" charset="0"/>
                <a:hlinkClick r:id="rId6" tooltip="Vysielač Zobor"/>
              </a:rPr>
              <a:t>vysielačom</a:t>
            </a:r>
            <a:r>
              <a:rPr lang="cs-CZ" b="0" i="0" dirty="0">
                <a:solidFill>
                  <a:srgbClr val="202122"/>
                </a:solidFill>
                <a:effectLst/>
                <a:latin typeface="Arial" panose="020B0604020202020204" pitchFamily="34" charset="0"/>
              </a:rPr>
              <a:t> a </a:t>
            </a:r>
            <a:r>
              <a:rPr lang="cs-CZ" b="0" i="0" dirty="0" err="1">
                <a:solidFill>
                  <a:srgbClr val="202122"/>
                </a:solidFill>
                <a:effectLst/>
                <a:latin typeface="Arial" panose="020B0604020202020204" pitchFamily="34" charset="0"/>
              </a:rPr>
              <a:t>viacerými</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vyhliadkovými</a:t>
            </a:r>
            <a:r>
              <a:rPr lang="cs-CZ" b="0" i="0" dirty="0">
                <a:solidFill>
                  <a:srgbClr val="202122"/>
                </a:solidFill>
                <a:effectLst/>
                <a:latin typeface="Arial" panose="020B0604020202020204" pitchFamily="34" charset="0"/>
              </a:rPr>
              <a:t> terasami. </a:t>
            </a:r>
            <a:r>
              <a:rPr lang="cs-CZ" b="0" i="0" dirty="0" err="1">
                <a:solidFill>
                  <a:srgbClr val="202122"/>
                </a:solidFill>
                <a:effectLst/>
                <a:latin typeface="Arial" panose="020B0604020202020204" pitchFamily="34" charset="0"/>
              </a:rPr>
              <a:t>Mesto</a:t>
            </a:r>
            <a:r>
              <a:rPr lang="cs-CZ" b="0" i="0" dirty="0">
                <a:solidFill>
                  <a:srgbClr val="202122"/>
                </a:solidFill>
                <a:effectLst/>
                <a:latin typeface="Arial" panose="020B0604020202020204" pitchFamily="34" charset="0"/>
              </a:rPr>
              <a:t> je </a:t>
            </a:r>
            <a:r>
              <a:rPr lang="cs-CZ" b="0" i="0" dirty="0" err="1">
                <a:solidFill>
                  <a:srgbClr val="202122"/>
                </a:solidFill>
                <a:effectLst/>
                <a:latin typeface="Arial" panose="020B0604020202020204" pitchFamily="34" charset="0"/>
              </a:rPr>
              <a:t>oddávnou</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križovatkou</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ciest</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zo</a:t>
            </a:r>
            <a:r>
              <a:rPr lang="cs-CZ" b="0" i="0" dirty="0">
                <a:solidFill>
                  <a:srgbClr val="202122"/>
                </a:solidFill>
                <a:effectLst/>
                <a:latin typeface="Arial" panose="020B0604020202020204" pitchFamily="34" charset="0"/>
              </a:rPr>
              <a:t> západu (</a:t>
            </a:r>
            <a:r>
              <a:rPr lang="cs-CZ" b="0" i="0" u="none" strike="noStrike" dirty="0">
                <a:solidFill>
                  <a:srgbClr val="0645AD"/>
                </a:solidFill>
                <a:effectLst/>
                <a:latin typeface="Arial" panose="020B0604020202020204" pitchFamily="34" charset="0"/>
                <a:hlinkClick r:id="rId7" tooltip="Rýchlostná cesta R1 (Slovensko)"/>
              </a:rPr>
              <a:t>R1 od Trnavy</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8" tooltip="Cesta II. triedy 513 (Slovensko)"/>
              </a:rPr>
              <a:t>II/513 od </a:t>
            </a:r>
            <a:r>
              <a:rPr lang="cs-CZ" b="0" i="0" u="none" strike="noStrike" dirty="0" err="1">
                <a:solidFill>
                  <a:srgbClr val="0645AD"/>
                </a:solidFill>
                <a:effectLst/>
                <a:latin typeface="Arial" panose="020B0604020202020204" pitchFamily="34" charset="0"/>
                <a:hlinkClick r:id="rId8" tooltip="Cesta II. triedy 513 (Slovensko)"/>
              </a:rPr>
              <a:t>Hlohovca</a:t>
            </a:r>
            <a:r>
              <a:rPr lang="cs-CZ" b="0" i="0" dirty="0">
                <a:solidFill>
                  <a:srgbClr val="202122"/>
                </a:solidFill>
                <a:effectLst/>
                <a:latin typeface="Arial" panose="020B0604020202020204" pitchFamily="34" charset="0"/>
              </a:rPr>
              <a:t>), severu (</a:t>
            </a:r>
            <a:r>
              <a:rPr lang="cs-CZ" b="0" i="0" u="none" strike="noStrike" dirty="0">
                <a:solidFill>
                  <a:srgbClr val="0645AD"/>
                </a:solidFill>
                <a:effectLst/>
                <a:latin typeface="Arial" panose="020B0604020202020204" pitchFamily="34" charset="0"/>
                <a:hlinkClick r:id="rId9" tooltip="Cesta I. triedy 64 (Slovensko)"/>
              </a:rPr>
              <a:t>I/64 od </a:t>
            </a:r>
            <a:r>
              <a:rPr lang="cs-CZ" b="0" i="0" u="none" strike="noStrike" dirty="0" err="1">
                <a:solidFill>
                  <a:srgbClr val="0645AD"/>
                </a:solidFill>
                <a:effectLst/>
                <a:latin typeface="Arial" panose="020B0604020202020204" pitchFamily="34" charset="0"/>
                <a:hlinkClick r:id="rId9" tooltip="Cesta I. triedy 64 (Slovensko)"/>
              </a:rPr>
              <a:t>Topoľčian</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10" tooltip="Cesta II. triedy 593 (Slovensko)"/>
              </a:rPr>
              <a:t>II/593 z </a:t>
            </a:r>
            <a:r>
              <a:rPr lang="cs-CZ" b="0" i="0" u="none" strike="noStrike" dirty="0" err="1">
                <a:solidFill>
                  <a:srgbClr val="0645AD"/>
                </a:solidFill>
                <a:effectLst/>
                <a:latin typeface="Arial" panose="020B0604020202020204" pitchFamily="34" charset="0"/>
                <a:hlinkClick r:id="rId10" tooltip="Cesta II. triedy 593 (Slovensko)"/>
              </a:rPr>
              <a:t>Partizánskeho</a:t>
            </a:r>
            <a:r>
              <a:rPr lang="cs-CZ" b="0" i="0" dirty="0">
                <a:solidFill>
                  <a:srgbClr val="202122"/>
                </a:solidFill>
                <a:effectLst/>
                <a:latin typeface="Arial" panose="020B0604020202020204" pitchFamily="34" charset="0"/>
              </a:rPr>
              <a:t>), východu (R1 a </a:t>
            </a:r>
            <a:r>
              <a:rPr lang="cs-CZ" b="0" i="0" u="none" strike="noStrike" dirty="0">
                <a:solidFill>
                  <a:srgbClr val="0645AD"/>
                </a:solidFill>
                <a:effectLst/>
                <a:latin typeface="Arial" panose="020B0604020202020204" pitchFamily="34" charset="0"/>
                <a:hlinkClick r:id="rId11" tooltip="Cesta I. triedy 65 (Slovensko)"/>
              </a:rPr>
              <a:t>I/65</a:t>
            </a:r>
            <a:r>
              <a:rPr lang="cs-CZ" b="0" i="0" dirty="0">
                <a:solidFill>
                  <a:srgbClr val="202122"/>
                </a:solidFill>
                <a:effectLst/>
                <a:latin typeface="Arial" panose="020B0604020202020204" pitchFamily="34" charset="0"/>
              </a:rPr>
              <a:t> od Zlatých </a:t>
            </a:r>
            <a:r>
              <a:rPr lang="cs-CZ" b="0" i="0" dirty="0" err="1">
                <a:solidFill>
                  <a:srgbClr val="202122"/>
                </a:solidFill>
                <a:effectLst/>
                <a:latin typeface="Arial" panose="020B0604020202020204" pitchFamily="34" charset="0"/>
              </a:rPr>
              <a:t>Moraviec</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12" tooltip="Cesta I. triedy 51 (Slovensko)"/>
              </a:rPr>
              <a:t>I/51 od </a:t>
            </a:r>
            <a:r>
              <a:rPr lang="cs-CZ" b="0" i="0" u="none" strike="noStrike" dirty="0" err="1">
                <a:solidFill>
                  <a:srgbClr val="0645AD"/>
                </a:solidFill>
                <a:effectLst/>
                <a:latin typeface="Arial" panose="020B0604020202020204" pitchFamily="34" charset="0"/>
                <a:hlinkClick r:id="rId12" tooltip="Cesta I. triedy 51 (Slovensko)"/>
              </a:rPr>
              <a:t>Vrábieľ</a:t>
            </a:r>
            <a:r>
              <a:rPr lang="cs-CZ" b="0" i="0" dirty="0">
                <a:solidFill>
                  <a:srgbClr val="202122"/>
                </a:solidFill>
                <a:effectLst/>
                <a:latin typeface="Arial" panose="020B0604020202020204" pitchFamily="34" charset="0"/>
              </a:rPr>
              <a:t>) a </a:t>
            </a:r>
            <a:r>
              <a:rPr lang="cs-CZ" b="0" i="0" dirty="0" err="1">
                <a:solidFill>
                  <a:srgbClr val="202122"/>
                </a:solidFill>
                <a:effectLst/>
                <a:latin typeface="Arial" panose="020B0604020202020204" pitchFamily="34" charset="0"/>
              </a:rPr>
              <a:t>juhu</a:t>
            </a:r>
            <a:r>
              <a:rPr lang="cs-CZ" b="0" i="0" dirty="0">
                <a:solidFill>
                  <a:srgbClr val="202122"/>
                </a:solidFill>
                <a:effectLst/>
                <a:latin typeface="Arial" panose="020B0604020202020204" pitchFamily="34" charset="0"/>
              </a:rPr>
              <a:t> (I/64 od Nových </a:t>
            </a:r>
            <a:r>
              <a:rPr lang="cs-CZ" b="0" i="0" dirty="0" err="1">
                <a:solidFill>
                  <a:srgbClr val="202122"/>
                </a:solidFill>
                <a:effectLst/>
                <a:latin typeface="Arial" panose="020B0604020202020204" pitchFamily="34" charset="0"/>
              </a:rPr>
              <a:t>Zámkov</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13" tooltip="Cesta II. triedy 562 (Slovensko)"/>
              </a:rPr>
              <a:t>II/562 od </a:t>
            </a:r>
            <a:r>
              <a:rPr lang="cs-CZ" b="0" i="0" u="none" strike="noStrike" dirty="0" err="1">
                <a:solidFill>
                  <a:srgbClr val="0645AD"/>
                </a:solidFill>
                <a:effectLst/>
                <a:latin typeface="Arial" panose="020B0604020202020204" pitchFamily="34" charset="0"/>
                <a:hlinkClick r:id="rId13" tooltip="Cesta II. triedy 562 (Slovensko)"/>
              </a:rPr>
              <a:t>Šale</a:t>
            </a:r>
            <a:r>
              <a:rPr lang="cs-CZ" b="0" i="0" dirty="0">
                <a:solidFill>
                  <a:srgbClr val="202122"/>
                </a:solidFill>
                <a:effectLst/>
                <a:latin typeface="Arial" panose="020B0604020202020204" pitchFamily="34" charset="0"/>
              </a:rPr>
              <a:t>). V blízkosti </a:t>
            </a:r>
            <a:r>
              <a:rPr lang="cs-CZ" b="0" i="0" dirty="0" err="1">
                <a:solidFill>
                  <a:srgbClr val="202122"/>
                </a:solidFill>
                <a:effectLst/>
                <a:latin typeface="Arial" panose="020B0604020202020204" pitchFamily="34" charset="0"/>
              </a:rPr>
              <a:t>mesta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sa</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križujú</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železničné</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trate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4" tooltip="Železničná trať Nové Zámky – Prievidza"/>
              </a:rPr>
              <a:t>Nové Zámky – Prievidza</a:t>
            </a:r>
            <a:r>
              <a:rPr lang="cs-CZ" b="0" i="0" dirty="0">
                <a:solidFill>
                  <a:srgbClr val="202122"/>
                </a:solidFill>
                <a:effectLst/>
                <a:latin typeface="Arial" panose="020B0604020202020204" pitchFamily="34" charset="0"/>
              </a:rPr>
              <a:t> a </a:t>
            </a:r>
            <a:r>
              <a:rPr lang="cs-CZ" b="0" i="0" u="none" strike="noStrike" dirty="0" err="1">
                <a:solidFill>
                  <a:srgbClr val="0645AD"/>
                </a:solidFill>
                <a:effectLst/>
                <a:latin typeface="Arial" panose="020B0604020202020204" pitchFamily="34" charset="0"/>
                <a:hlinkClick r:id="rId15" tooltip="Železničná trať Leopoldov – Kozárovce"/>
              </a:rPr>
              <a:t>Leopoldov</a:t>
            </a:r>
            <a:r>
              <a:rPr lang="cs-CZ" b="0" i="0" u="none" strike="noStrike" dirty="0">
                <a:solidFill>
                  <a:srgbClr val="0645AD"/>
                </a:solidFill>
                <a:effectLst/>
                <a:latin typeface="Arial" panose="020B0604020202020204" pitchFamily="34" charset="0"/>
                <a:hlinkClick r:id="rId15" tooltip="Železničná trať Leopoldov – Kozárovce"/>
              </a:rPr>
              <a:t> – </a:t>
            </a:r>
            <a:r>
              <a:rPr lang="cs-CZ" b="0" i="0" u="none" strike="noStrike" dirty="0" err="1">
                <a:solidFill>
                  <a:srgbClr val="0645AD"/>
                </a:solidFill>
                <a:effectLst/>
                <a:latin typeface="Arial" panose="020B0604020202020204" pitchFamily="34" charset="0"/>
                <a:hlinkClick r:id="rId15" tooltip="Železničná trať Leopoldov – Kozárovce"/>
              </a:rPr>
              <a:t>Kozárovce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6" tooltip="Trnava"/>
              </a:rPr>
              <a:t>Trnava</a:t>
            </a:r>
            <a:r>
              <a:rPr lang="cs-CZ" b="0" i="0" dirty="0">
                <a:solidFill>
                  <a:srgbClr val="202122"/>
                </a:solidFill>
                <a:effectLst/>
                <a:latin typeface="Arial" panose="020B0604020202020204" pitchFamily="34" charset="0"/>
              </a:rPr>
              <a:t> leží 47 </a:t>
            </a:r>
            <a:r>
              <a:rPr lang="cs-CZ" b="0" i="0" u="none" strike="noStrike" dirty="0">
                <a:solidFill>
                  <a:srgbClr val="0645AD"/>
                </a:solidFill>
                <a:effectLst/>
                <a:latin typeface="Arial" panose="020B0604020202020204" pitchFamily="34" charset="0"/>
                <a:hlinkClick r:id="rId17" tooltip="Kilometer"/>
              </a:rPr>
              <a:t>km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západne</a:t>
            </a:r>
            <a:r>
              <a:rPr lang="cs-CZ" b="0" i="0" dirty="0">
                <a:solidFill>
                  <a:srgbClr val="202122"/>
                </a:solidFill>
                <a:effectLst/>
                <a:latin typeface="Arial" panose="020B0604020202020204" pitchFamily="34" charset="0"/>
              </a:rPr>
              <a:t>, </a:t>
            </a:r>
            <a:r>
              <a:rPr lang="cs-CZ" b="0" i="0" u="none" strike="noStrike" dirty="0" err="1">
                <a:solidFill>
                  <a:srgbClr val="0645AD"/>
                </a:solidFill>
                <a:effectLst/>
                <a:latin typeface="Arial" panose="020B0604020202020204" pitchFamily="34" charset="0"/>
                <a:hlinkClick r:id="rId18" tooltip="Topoľčany"/>
              </a:rPr>
              <a:t>Topoľčany</a:t>
            </a:r>
            <a:r>
              <a:rPr lang="cs-CZ" b="0" i="0" dirty="0">
                <a:solidFill>
                  <a:srgbClr val="202122"/>
                </a:solidFill>
                <a:effectLst/>
                <a:latin typeface="Arial" panose="020B0604020202020204" pitchFamily="34" charset="0"/>
              </a:rPr>
              <a:t> 35 </a:t>
            </a:r>
            <a:r>
              <a:rPr lang="cs-CZ" b="0" i="0" u="none" strike="noStrike" dirty="0">
                <a:solidFill>
                  <a:srgbClr val="0645AD"/>
                </a:solidFill>
                <a:effectLst/>
                <a:latin typeface="Arial" panose="020B0604020202020204" pitchFamily="34" charset="0"/>
                <a:hlinkClick r:id="rId17" tooltip="Kilometer"/>
              </a:rPr>
              <a:t>km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severne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19" tooltip="Zlaté Moravce"/>
              </a:rPr>
              <a:t>Zlaté Moravce</a:t>
            </a:r>
            <a:r>
              <a:rPr lang="cs-CZ" b="0" i="0" dirty="0">
                <a:solidFill>
                  <a:srgbClr val="202122"/>
                </a:solidFill>
                <a:effectLst/>
                <a:latin typeface="Arial" panose="020B0604020202020204" pitchFamily="34" charset="0"/>
              </a:rPr>
              <a:t> 29 </a:t>
            </a:r>
            <a:r>
              <a:rPr lang="cs-CZ" b="0" i="0" u="none" strike="noStrike" dirty="0">
                <a:solidFill>
                  <a:srgbClr val="0645AD"/>
                </a:solidFill>
                <a:effectLst/>
                <a:latin typeface="Arial" panose="020B0604020202020204" pitchFamily="34" charset="0"/>
                <a:hlinkClick r:id="rId17" tooltip="Kilometer"/>
              </a:rPr>
              <a:t>km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východne</a:t>
            </a:r>
            <a:r>
              <a:rPr lang="cs-CZ" b="0" i="0" dirty="0">
                <a:solidFill>
                  <a:srgbClr val="202122"/>
                </a:solidFill>
                <a:effectLst/>
                <a:latin typeface="Arial" panose="020B0604020202020204" pitchFamily="34" charset="0"/>
              </a:rPr>
              <a:t> a </a:t>
            </a:r>
            <a:r>
              <a:rPr lang="cs-CZ" b="0" i="0" u="none" strike="noStrike" dirty="0">
                <a:solidFill>
                  <a:srgbClr val="0645AD"/>
                </a:solidFill>
                <a:effectLst/>
                <a:latin typeface="Arial" panose="020B0604020202020204" pitchFamily="34" charset="0"/>
                <a:hlinkClick r:id="rId20" tooltip="Nové Zámky"/>
              </a:rPr>
              <a:t>Nové Zámky</a:t>
            </a:r>
            <a:r>
              <a:rPr lang="cs-CZ" b="0" i="0" dirty="0">
                <a:solidFill>
                  <a:srgbClr val="202122"/>
                </a:solidFill>
                <a:effectLst/>
                <a:latin typeface="Arial" panose="020B0604020202020204" pitchFamily="34" charset="0"/>
              </a:rPr>
              <a:t> 37 </a:t>
            </a:r>
            <a:r>
              <a:rPr lang="cs-CZ" b="0" i="0" u="none" strike="noStrike" dirty="0">
                <a:solidFill>
                  <a:srgbClr val="0645AD"/>
                </a:solidFill>
                <a:effectLst/>
                <a:latin typeface="Arial" panose="020B0604020202020204" pitchFamily="34" charset="0"/>
                <a:hlinkClick r:id="rId17" tooltip="Kilometer"/>
              </a:rPr>
              <a:t>km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južne</a:t>
            </a:r>
            <a:r>
              <a:rPr lang="cs-CZ" b="0" i="0" dirty="0">
                <a:solidFill>
                  <a:srgbClr val="202122"/>
                </a:solidFill>
                <a:effectLst/>
                <a:latin typeface="Arial" panose="020B0604020202020204" pitchFamily="34" charset="0"/>
              </a:rPr>
              <a:t>. </a:t>
            </a:r>
            <a:r>
              <a:rPr lang="cs-CZ" b="0" i="0" u="none" strike="noStrike" dirty="0">
                <a:solidFill>
                  <a:srgbClr val="0645AD"/>
                </a:solidFill>
                <a:effectLst/>
                <a:latin typeface="Arial" panose="020B0604020202020204" pitchFamily="34" charset="0"/>
                <a:hlinkClick r:id="rId21" tooltip="Bratislava"/>
              </a:rPr>
              <a:t>Bratislava</a:t>
            </a:r>
            <a:r>
              <a:rPr lang="cs-CZ" b="0" i="0" dirty="0">
                <a:solidFill>
                  <a:srgbClr val="202122"/>
                </a:solidFill>
                <a:effectLst/>
                <a:latin typeface="Arial" panose="020B0604020202020204" pitchFamily="34" charset="0"/>
              </a:rPr>
              <a:t> leží 87 </a:t>
            </a:r>
            <a:r>
              <a:rPr lang="cs-CZ" b="0" i="0" u="none" strike="noStrike" dirty="0">
                <a:solidFill>
                  <a:srgbClr val="0645AD"/>
                </a:solidFill>
                <a:effectLst/>
                <a:latin typeface="Arial" panose="020B0604020202020204" pitchFamily="34" charset="0"/>
                <a:hlinkClick r:id="rId17" tooltip="Kilometer"/>
              </a:rPr>
              <a:t>km</a:t>
            </a:r>
            <a:r>
              <a:rPr lang="cs-CZ" b="0" i="0" dirty="0">
                <a:solidFill>
                  <a:srgbClr val="202122"/>
                </a:solidFill>
                <a:effectLst/>
                <a:latin typeface="Arial" panose="020B0604020202020204" pitchFamily="34" charset="0"/>
              </a:rPr>
              <a:t> </a:t>
            </a:r>
            <a:r>
              <a:rPr lang="cs-CZ" b="0" i="0" dirty="0" err="1">
                <a:solidFill>
                  <a:srgbClr val="202122"/>
                </a:solidFill>
                <a:effectLst/>
                <a:latin typeface="Arial" panose="020B0604020202020204" pitchFamily="34" charset="0"/>
              </a:rPr>
              <a:t>juhozápadne</a:t>
            </a:r>
            <a:r>
              <a:rPr lang="cs-CZ" b="0" i="0" dirty="0">
                <a:solidFill>
                  <a:srgbClr val="202122"/>
                </a:solidFill>
                <a:effectLst/>
                <a:latin typeface="Arial" panose="020B0604020202020204" pitchFamily="34" charset="0"/>
              </a:rPr>
              <a:t> a s Nitrou je </a:t>
            </a:r>
            <a:r>
              <a:rPr lang="cs-CZ" b="0" i="0" dirty="0" err="1">
                <a:solidFill>
                  <a:srgbClr val="202122"/>
                </a:solidFill>
                <a:effectLst/>
                <a:latin typeface="Arial" panose="020B0604020202020204" pitchFamily="34" charset="0"/>
              </a:rPr>
              <a:t>prepojená</a:t>
            </a:r>
            <a:r>
              <a:rPr lang="cs-CZ" b="0" i="0" dirty="0">
                <a:solidFill>
                  <a:srgbClr val="202122"/>
                </a:solidFill>
                <a:effectLst/>
                <a:latin typeface="Arial" panose="020B0604020202020204" pitchFamily="34" charset="0"/>
              </a:rPr>
              <a:t> </a:t>
            </a:r>
            <a:r>
              <a:rPr lang="cs-CZ" b="0" i="0" u="none" strike="noStrike" dirty="0" err="1">
                <a:solidFill>
                  <a:srgbClr val="0645AD"/>
                </a:solidFill>
                <a:effectLst/>
                <a:latin typeface="Arial" panose="020B0604020202020204" pitchFamily="34" charset="0"/>
                <a:hlinkClick r:id="rId7" tooltip="Rýchlostná cesta R1 (Slovensko)"/>
              </a:rPr>
              <a:t>rýchlostnou</a:t>
            </a:r>
            <a:r>
              <a:rPr lang="cs-CZ" b="0" i="0" u="none" strike="noStrike" dirty="0">
                <a:solidFill>
                  <a:srgbClr val="0645AD"/>
                </a:solidFill>
                <a:effectLst/>
                <a:latin typeface="Arial" panose="020B0604020202020204" pitchFamily="34" charset="0"/>
                <a:hlinkClick r:id="rId7" tooltip="Rýchlostná cesta R1 (Slovensko)"/>
              </a:rPr>
              <a:t> cestou</a:t>
            </a:r>
            <a:r>
              <a:rPr lang="cs-CZ" b="0" i="0" dirty="0">
                <a:solidFill>
                  <a:srgbClr val="202122"/>
                </a:solidFill>
                <a:effectLst/>
                <a:latin typeface="Arial" panose="020B0604020202020204" pitchFamily="34" charset="0"/>
              </a:rPr>
              <a:t>.</a:t>
            </a:r>
            <a:endParaRPr lang="cs-CZ" dirty="0"/>
          </a:p>
        </p:txBody>
      </p:sp>
      <p:pic>
        <p:nvPicPr>
          <p:cNvPr id="4102" name="Picture 6" descr="9 tipov na výlet, s ktorými spoznáte Nitru a okolie | ZľavaDňa">
            <a:extLst>
              <a:ext uri="{FF2B5EF4-FFF2-40B4-BE49-F238E27FC236}">
                <a16:creationId xmlns:a16="http://schemas.microsoft.com/office/drawing/2014/main" xmlns="" id="{3D07D31A-5C98-4B7A-89D1-A5652CDC5572}"/>
              </a:ext>
            </a:extLst>
          </p:cNvPr>
          <p:cNvPicPr>
            <a:picLocks noChangeAspect="1" noChangeArrowheads="1"/>
          </p:cNvPicPr>
          <p:nvPr/>
        </p:nvPicPr>
        <p:blipFill>
          <a:blip r:embed="rId22">
            <a:extLst>
              <a:ext uri="{28A0092B-C50C-407E-A947-70E740481C1C}">
                <a14:useLocalDpi xmlns:a14="http://schemas.microsoft.com/office/drawing/2010/main" xmlns="" val="0"/>
              </a:ext>
            </a:extLst>
          </a:blip>
          <a:srcRect/>
          <a:stretch>
            <a:fillRect/>
          </a:stretch>
        </p:blipFill>
        <p:spPr bwMode="auto">
          <a:xfrm>
            <a:off x="8820150" y="5505450"/>
            <a:ext cx="3371850" cy="13525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4631275"/>
      </p:ext>
    </p:extLst>
  </p:cSld>
  <p:clrMapOvr>
    <a:masterClrMapping/>
  </p:clrMapOvr>
  <mc:AlternateContent xmlns:mc="http://schemas.openxmlformats.org/markup-compatibility/2006">
    <mc:Choice xmlns:p14="http://schemas.microsoft.com/office/powerpoint/2010/main" xmlns=""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BEA61CFF-F8FA-4CF6-AC4B-C26B8E861C81}"/>
              </a:ext>
            </a:extLst>
          </p:cNvPr>
          <p:cNvSpPr>
            <a:spLocks noGrp="1"/>
          </p:cNvSpPr>
          <p:nvPr>
            <p:ph idx="1"/>
          </p:nvPr>
        </p:nvSpPr>
        <p:spPr>
          <a:xfrm>
            <a:off x="508262" y="2061295"/>
            <a:ext cx="4691367" cy="4351338"/>
          </a:xfrm>
        </p:spPr>
        <p:txBody>
          <a:bodyPr/>
          <a:lstStyle/>
          <a:p>
            <a:r>
              <a:rPr lang="cs-CZ" altLang="cs-CZ" sz="2800" dirty="0" err="1">
                <a:solidFill>
                  <a:srgbClr val="202124"/>
                </a:solidFill>
                <a:latin typeface="Google Sans"/>
              </a:rPr>
              <a:t>P</a:t>
            </a:r>
            <a:r>
              <a:rPr kumimoji="0" lang="cs-CZ" altLang="cs-CZ" sz="2800" b="0" i="0" u="none" strike="noStrike" cap="none" normalizeH="0" baseline="0" dirty="0" err="1">
                <a:ln>
                  <a:noFill/>
                </a:ln>
                <a:solidFill>
                  <a:srgbClr val="202124"/>
                </a:solidFill>
                <a:effectLst/>
                <a:latin typeface="Google Sans"/>
              </a:rPr>
              <a:t>opulation</a:t>
            </a:r>
            <a:r>
              <a:rPr kumimoji="0" lang="cs-CZ" altLang="cs-CZ" sz="2800" b="0" i="0" u="none" strike="noStrike" cap="none" normalizeH="0" baseline="0" dirty="0">
                <a:ln>
                  <a:noFill/>
                </a:ln>
                <a:solidFill>
                  <a:srgbClr val="202124"/>
                </a:solidFill>
                <a:effectLst/>
                <a:latin typeface="Google Sans"/>
              </a:rPr>
              <a:t> 77,603 (2016)</a:t>
            </a:r>
            <a:r>
              <a:rPr kumimoji="0" lang="cs-CZ" altLang="cs-CZ" sz="900" b="0" i="0" u="none" strike="noStrike" cap="none" normalizeH="0" baseline="0" dirty="0">
                <a:ln>
                  <a:noFill/>
                </a:ln>
                <a:solidFill>
                  <a:schemeClr val="tx1"/>
                </a:solidFill>
                <a:effectLst/>
              </a:rPr>
              <a:t> </a:t>
            </a:r>
          </a:p>
          <a:p>
            <a:r>
              <a:rPr kumimoji="0" lang="cs-CZ" altLang="cs-CZ" sz="2000" b="0" i="0" u="none" strike="noStrike" cap="none" normalizeH="0" baseline="0" dirty="0" err="1">
                <a:ln>
                  <a:noFill/>
                </a:ln>
                <a:solidFill>
                  <a:srgbClr val="202124"/>
                </a:solidFill>
                <a:effectLst/>
                <a:latin typeface="Google Sans"/>
              </a:rPr>
              <a:t>Origin</a:t>
            </a:r>
            <a:r>
              <a:rPr kumimoji="0" lang="cs-CZ" altLang="cs-CZ" sz="2000" b="0" i="0" u="none" strike="noStrike" cap="none" normalizeH="0" baseline="0" dirty="0">
                <a:ln>
                  <a:noFill/>
                </a:ln>
                <a:solidFill>
                  <a:srgbClr val="202124"/>
                </a:solidFill>
                <a:effectLst/>
                <a:latin typeface="Google Sans"/>
              </a:rPr>
              <a:t> 826</a:t>
            </a:r>
            <a:r>
              <a:rPr kumimoji="0" lang="cs-CZ" altLang="cs-CZ" sz="700" b="0" i="0" u="none" strike="noStrike" cap="none" normalizeH="0" baseline="0" dirty="0">
                <a:ln>
                  <a:noFill/>
                </a:ln>
                <a:solidFill>
                  <a:schemeClr val="tx1"/>
                </a:solidFill>
                <a:effectLst/>
              </a:rPr>
              <a:t> </a:t>
            </a:r>
            <a:endParaRPr kumimoji="0" lang="cs-CZ" altLang="cs-CZ" sz="1600" b="0" i="0" u="none" strike="noStrike" cap="none" normalizeH="0" baseline="0" dirty="0">
              <a:ln>
                <a:noFill/>
              </a:ln>
              <a:solidFill>
                <a:schemeClr val="tx1"/>
              </a:solidFill>
              <a:effectLst/>
              <a:latin typeface="Arial" panose="020B0604020202020204" pitchFamily="34" charset="0"/>
            </a:endParaRPr>
          </a:p>
          <a:p>
            <a:endParaRPr kumimoji="0" lang="cs-CZ" altLang="cs-CZ" sz="2000" b="0" i="0" u="none" strike="noStrike" cap="none" normalizeH="0" baseline="0" dirty="0">
              <a:ln>
                <a:noFill/>
              </a:ln>
              <a:solidFill>
                <a:schemeClr val="tx1"/>
              </a:solidFill>
              <a:effectLst/>
              <a:latin typeface="Arial" panose="020B0604020202020204" pitchFamily="34" charset="0"/>
            </a:endParaRPr>
          </a:p>
          <a:p>
            <a:endParaRPr lang="cs-CZ" dirty="0"/>
          </a:p>
        </p:txBody>
      </p:sp>
      <p:sp>
        <p:nvSpPr>
          <p:cNvPr id="4" name="Rectangle 1">
            <a:extLst>
              <a:ext uri="{FF2B5EF4-FFF2-40B4-BE49-F238E27FC236}">
                <a16:creationId xmlns:a16="http://schemas.microsoft.com/office/drawing/2014/main" xmlns="" id="{8FD10A91-3F2B-4797-93D7-B5B5C64A351F}"/>
              </a:ext>
            </a:extLst>
          </p:cNvPr>
          <p:cNvSpPr>
            <a:spLocks noChangeArrowheads="1"/>
          </p:cNvSpPr>
          <p:nvPr/>
        </p:nvSpPr>
        <p:spPr bwMode="auto">
          <a:xfrm>
            <a:off x="656734" y="3179879"/>
            <a:ext cx="5439266" cy="620691"/>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dirty="0" err="1">
                <a:ln>
                  <a:noFill/>
                </a:ln>
                <a:solidFill>
                  <a:srgbClr val="202124"/>
                </a:solidFill>
                <a:effectLst/>
                <a:latin typeface="Google Sans"/>
              </a:rPr>
              <a:t>Settlements</a:t>
            </a:r>
            <a:r>
              <a:rPr kumimoji="0" lang="cs-CZ" altLang="cs-CZ" sz="2100" b="0" i="0" u="none" strike="noStrike" cap="none" normalizeH="0" baseline="0" dirty="0">
                <a:ln>
                  <a:noFill/>
                </a:ln>
                <a:solidFill>
                  <a:srgbClr val="202124"/>
                </a:solidFill>
                <a:effectLst/>
                <a:latin typeface="Google Sans"/>
              </a:rPr>
              <a:t> Jurský </a:t>
            </a:r>
            <a:r>
              <a:rPr kumimoji="0" lang="cs-CZ" altLang="cs-CZ" sz="2100" b="0" i="0" u="none" strike="noStrike" cap="none" normalizeH="0" baseline="0" dirty="0" err="1">
                <a:ln>
                  <a:noFill/>
                </a:ln>
                <a:solidFill>
                  <a:srgbClr val="202124"/>
                </a:solidFill>
                <a:effectLst/>
                <a:latin typeface="Google Sans"/>
              </a:rPr>
              <a:t>dvor</a:t>
            </a:r>
            <a:r>
              <a:rPr kumimoji="0" lang="cs-CZ" altLang="cs-CZ" sz="2100" b="0" i="0" u="none" strike="noStrike" cap="none" normalizeH="0" baseline="0" dirty="0">
                <a:ln>
                  <a:noFill/>
                </a:ln>
                <a:solidFill>
                  <a:srgbClr val="202124"/>
                </a:solidFill>
                <a:effectLst/>
                <a:latin typeface="Google Sans"/>
              </a:rPr>
              <a:t>, Lukov </a:t>
            </a:r>
            <a:r>
              <a:rPr kumimoji="0" lang="cs-CZ" altLang="cs-CZ" sz="2100" b="0" i="0" u="none" strike="noStrike" cap="none" normalizeH="0" baseline="0" dirty="0" err="1">
                <a:ln>
                  <a:noFill/>
                </a:ln>
                <a:solidFill>
                  <a:srgbClr val="202124"/>
                </a:solidFill>
                <a:effectLst/>
                <a:latin typeface="Google Sans"/>
              </a:rPr>
              <a:t>Dvor</a:t>
            </a:r>
            <a:r>
              <a:rPr kumimoji="0" lang="cs-CZ" altLang="cs-CZ" sz="2100" b="0" i="0" u="none" strike="noStrike" cap="none" normalizeH="0" baseline="0" dirty="0">
                <a:ln>
                  <a:noFill/>
                </a:ln>
                <a:solidFill>
                  <a:srgbClr val="202124"/>
                </a:solidFill>
                <a:effectLst/>
                <a:latin typeface="Google Sans"/>
              </a:rPr>
              <a:t>, Mikova Ves, </a:t>
            </a:r>
            <a:r>
              <a:rPr kumimoji="0" lang="cs-CZ" altLang="cs-CZ" sz="2100" b="0" i="0" u="none" strike="noStrike" cap="none" normalizeH="0" baseline="0" dirty="0" err="1">
                <a:ln>
                  <a:noFill/>
                </a:ln>
                <a:solidFill>
                  <a:srgbClr val="202124"/>
                </a:solidFill>
                <a:effectLst/>
                <a:latin typeface="Google Sans"/>
              </a:rPr>
              <a:t>Orechov</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Dvor</a:t>
            </a:r>
            <a:r>
              <a:rPr kumimoji="0" lang="cs-CZ" altLang="cs-CZ" sz="800" b="0" i="0" u="none" strike="noStrike" cap="none" normalizeH="0" baseline="0" dirty="0">
                <a:ln>
                  <a:noFill/>
                </a:ln>
                <a:solidFill>
                  <a:schemeClr val="tx1"/>
                </a:solidFill>
                <a:effectLst/>
              </a:rPr>
              <a:t> </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
        <p:nvSpPr>
          <p:cNvPr id="5" name="Rectangle 2">
            <a:extLst>
              <a:ext uri="{FF2B5EF4-FFF2-40B4-BE49-F238E27FC236}">
                <a16:creationId xmlns:a16="http://schemas.microsoft.com/office/drawing/2014/main" xmlns="" id="{9DA63BE2-1AC8-4FAC-898C-EE7840E117E9}"/>
              </a:ext>
            </a:extLst>
          </p:cNvPr>
          <p:cNvSpPr>
            <a:spLocks noChangeArrowheads="1"/>
          </p:cNvSpPr>
          <p:nvPr/>
        </p:nvSpPr>
        <p:spPr bwMode="auto">
          <a:xfrm>
            <a:off x="656734" y="3800570"/>
            <a:ext cx="6149418" cy="297525"/>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a:ln>
                  <a:noFill/>
                </a:ln>
                <a:solidFill>
                  <a:srgbClr val="202124"/>
                </a:solidFill>
                <a:effectLst/>
                <a:latin typeface="Google Sans"/>
              </a:rPr>
              <a:t>Housing estates Parts, Chrenová, Klokočina, Párovce</a:t>
            </a:r>
            <a:r>
              <a:rPr kumimoji="0" lang="cs-CZ" altLang="cs-CZ" sz="800" b="0" i="0" u="none" strike="noStrike" cap="none" normalizeH="0" baseline="0">
                <a:ln>
                  <a:noFill/>
                </a:ln>
                <a:solidFill>
                  <a:schemeClr val="tx1"/>
                </a:solidFill>
                <a:effectLst/>
              </a:rPr>
              <a: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
        <p:nvSpPr>
          <p:cNvPr id="6" name="Rectangle 3">
            <a:extLst>
              <a:ext uri="{FF2B5EF4-FFF2-40B4-BE49-F238E27FC236}">
                <a16:creationId xmlns:a16="http://schemas.microsoft.com/office/drawing/2014/main" xmlns="" id="{C746915F-0F8A-4387-AF1C-ED687087B9CF}"/>
              </a:ext>
            </a:extLst>
          </p:cNvPr>
          <p:cNvSpPr>
            <a:spLocks noChangeArrowheads="1"/>
          </p:cNvSpPr>
          <p:nvPr/>
        </p:nvSpPr>
        <p:spPr bwMode="auto">
          <a:xfrm>
            <a:off x="656734" y="4082338"/>
            <a:ext cx="5524106" cy="620691"/>
          </a:xfrm>
          <a:prstGeom prst="rect">
            <a:avLst/>
          </a:prstGeom>
          <a:solidFill>
            <a:srgbClr val="F8F9FA"/>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2100" b="0" i="0" u="none" strike="noStrike" cap="none" normalizeH="0" baseline="0" dirty="0" err="1">
                <a:ln>
                  <a:noFill/>
                </a:ln>
                <a:solidFill>
                  <a:srgbClr val="202124"/>
                </a:solidFill>
                <a:effectLst/>
                <a:latin typeface="Google Sans"/>
              </a:rPr>
              <a:t>Watercourses</a:t>
            </a:r>
            <a:r>
              <a:rPr kumimoji="0" lang="cs-CZ" altLang="cs-CZ" sz="2100" b="0" i="0" u="none" strike="noStrike" cap="none" normalizeH="0" baseline="0" dirty="0">
                <a:ln>
                  <a:noFill/>
                </a:ln>
                <a:solidFill>
                  <a:srgbClr val="202124"/>
                </a:solidFill>
                <a:effectLst/>
                <a:latin typeface="Google Sans"/>
              </a:rPr>
              <a:t> Nitra </a:t>
            </a:r>
            <a:r>
              <a:rPr kumimoji="0" lang="cs-CZ" altLang="cs-CZ" sz="2100" b="0" i="0" u="none" strike="noStrike" cap="none" normalizeH="0" baseline="0" dirty="0" err="1">
                <a:ln>
                  <a:noFill/>
                </a:ln>
                <a:solidFill>
                  <a:srgbClr val="202124"/>
                </a:solidFill>
                <a:effectLst/>
                <a:latin typeface="Google Sans"/>
              </a:rPr>
              <a:t>river</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Tributaries</a:t>
            </a:r>
            <a:r>
              <a:rPr kumimoji="0" lang="cs-CZ" altLang="cs-CZ" sz="2100" b="0" i="0" u="none" strike="noStrike" cap="none" normalizeH="0" baseline="0" dirty="0">
                <a:ln>
                  <a:noFill/>
                </a:ln>
                <a:solidFill>
                  <a:srgbClr val="202124"/>
                </a:solidFill>
                <a:effectLst/>
                <a:latin typeface="Google Sans"/>
              </a:rPr>
              <a:t>: Dobrotka, </a:t>
            </a:r>
            <a:r>
              <a:rPr kumimoji="0" lang="cs-CZ" altLang="cs-CZ" sz="2100" b="0" i="0" u="none" strike="noStrike" cap="none" normalizeH="0" baseline="0" dirty="0" err="1">
                <a:ln>
                  <a:noFill/>
                </a:ln>
                <a:solidFill>
                  <a:srgbClr val="202124"/>
                </a:solidFill>
                <a:effectLst/>
                <a:latin typeface="Google Sans"/>
              </a:rPr>
              <a:t>Selenec</a:t>
            </a:r>
            <a:r>
              <a:rPr kumimoji="0" lang="cs-CZ" altLang="cs-CZ" sz="2100" b="0" i="0" u="none" strike="noStrike" cap="none" normalizeH="0" baseline="0" dirty="0">
                <a:ln>
                  <a:noFill/>
                </a:ln>
                <a:solidFill>
                  <a:srgbClr val="202124"/>
                </a:solidFill>
                <a:effectLst/>
                <a:latin typeface="Google Sans"/>
              </a:rPr>
              <a:t> and </a:t>
            </a:r>
            <a:r>
              <a:rPr kumimoji="0" lang="cs-CZ" altLang="cs-CZ" sz="2100" b="0" i="0" u="none" strike="noStrike" cap="none" normalizeH="0" baseline="0" dirty="0" err="1">
                <a:ln>
                  <a:noFill/>
                </a:ln>
                <a:solidFill>
                  <a:srgbClr val="202124"/>
                </a:solidFill>
                <a:effectLst/>
                <a:latin typeface="Google Sans"/>
              </a:rPr>
              <a:t>Radošinka</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Shoulder</a:t>
            </a:r>
            <a:r>
              <a:rPr kumimoji="0" lang="cs-CZ" altLang="cs-CZ" sz="2100" b="0" i="0" u="none" strike="noStrike" cap="none" normalizeH="0" baseline="0" dirty="0">
                <a:ln>
                  <a:noFill/>
                </a:ln>
                <a:solidFill>
                  <a:srgbClr val="202124"/>
                </a:solidFill>
                <a:effectLst/>
                <a:latin typeface="Google Sans"/>
              </a:rPr>
              <a:t> </a:t>
            </a:r>
            <a:r>
              <a:rPr kumimoji="0" lang="cs-CZ" altLang="cs-CZ" sz="2100" b="0" i="0" u="none" strike="noStrike" cap="none" normalizeH="0" baseline="0" dirty="0" err="1">
                <a:ln>
                  <a:noFill/>
                </a:ln>
                <a:solidFill>
                  <a:srgbClr val="202124"/>
                </a:solidFill>
                <a:effectLst/>
                <a:latin typeface="Google Sans"/>
              </a:rPr>
              <a:t>of</a:t>
            </a:r>
            <a:r>
              <a:rPr kumimoji="0" lang="cs-CZ" altLang="cs-CZ" sz="2100" b="0" i="0" u="none" strike="noStrike" cap="none" normalizeH="0" baseline="0" dirty="0">
                <a:ln>
                  <a:noFill/>
                </a:ln>
                <a:solidFill>
                  <a:srgbClr val="202124"/>
                </a:solidFill>
                <a:effectLst/>
                <a:latin typeface="Google Sans"/>
              </a:rPr>
              <a:t> Malá Nitra</a:t>
            </a:r>
            <a:r>
              <a:rPr kumimoji="0" lang="cs-CZ" altLang="cs-CZ" sz="800" b="0" i="0" u="none" strike="noStrike" cap="none" normalizeH="0" baseline="0" dirty="0">
                <a:ln>
                  <a:noFill/>
                </a:ln>
                <a:solidFill>
                  <a:schemeClr val="tx1"/>
                </a:solidFill>
                <a:effectLst/>
              </a:rPr>
              <a:t> </a:t>
            </a:r>
            <a:endParaRPr kumimoji="0" lang="cs-CZ" altLang="cs-C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596246717"/>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xmlns="" id="{9447C31B-FB2B-47D1-8188-558D2819A114}"/>
              </a:ext>
            </a:extLst>
          </p:cNvPr>
          <p:cNvSpPr>
            <a:spLocks noGrp="1"/>
          </p:cNvSpPr>
          <p:nvPr>
            <p:ph idx="1"/>
          </p:nvPr>
        </p:nvSpPr>
        <p:spPr/>
        <p:txBody>
          <a:bodyPr>
            <a:normAutofit/>
          </a:bodyPr>
          <a:lstStyle/>
          <a:p>
            <a:pPr algn="ctr"/>
            <a:r>
              <a:rPr lang="cs-CZ" sz="8000" dirty="0" err="1"/>
              <a:t>Thanks</a:t>
            </a:r>
            <a:r>
              <a:rPr lang="cs-CZ" sz="8000" dirty="0"/>
              <a:t> </a:t>
            </a:r>
            <a:r>
              <a:rPr lang="cs-CZ" sz="8000" dirty="0" err="1"/>
              <a:t>for</a:t>
            </a:r>
            <a:r>
              <a:rPr lang="cs-CZ" sz="8000" dirty="0"/>
              <a:t> </a:t>
            </a:r>
            <a:r>
              <a:rPr lang="cs-CZ" sz="8000" dirty="0" err="1"/>
              <a:t>watching</a:t>
            </a:r>
            <a:r>
              <a:rPr lang="cs-CZ" sz="8000" dirty="0"/>
              <a:t> …</a:t>
            </a:r>
          </a:p>
        </p:txBody>
      </p:sp>
    </p:spTree>
    <p:extLst>
      <p:ext uri="{BB962C8B-B14F-4D97-AF65-F5344CB8AC3E}">
        <p14:creationId xmlns:p14="http://schemas.microsoft.com/office/powerpoint/2010/main" xmlns="" val="3304491906"/>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316</Words>
  <Application>Microsoft Office PowerPoint</Application>
  <PresentationFormat>Vlastná</PresentationFormat>
  <Paragraphs>14</Paragraphs>
  <Slides>5</Slides>
  <Notes>0</Notes>
  <HiddenSlides>0</HiddenSlides>
  <MMClips>0</MMClips>
  <ScaleCrop>false</ScaleCrop>
  <HeadingPairs>
    <vt:vector size="4" baseType="variant">
      <vt:variant>
        <vt:lpstr>Motív</vt:lpstr>
      </vt:variant>
      <vt:variant>
        <vt:i4>1</vt:i4>
      </vt:variant>
      <vt:variant>
        <vt:lpstr>Nadpisy snímok</vt:lpstr>
      </vt:variant>
      <vt:variant>
        <vt:i4>5</vt:i4>
      </vt:variant>
    </vt:vector>
  </HeadingPairs>
  <TitlesOfParts>
    <vt:vector size="6" baseType="lpstr">
      <vt:lpstr>Motiv Office</vt:lpstr>
      <vt:lpstr>Tomáš Galo  7.A</vt:lpstr>
      <vt:lpstr>Nitra</vt:lpstr>
      <vt:lpstr>Snímka 3</vt:lpstr>
      <vt:lpstr>Snímka 4</vt:lpstr>
      <vt:lpstr>Snímka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Tomáš Galo  7.A</dc:title>
  <dc:creator>Miroslav Galo</dc:creator>
  <cp:lastModifiedBy>vzdelanie_detom2@outlook.sk</cp:lastModifiedBy>
  <cp:revision>4</cp:revision>
  <dcterms:created xsi:type="dcterms:W3CDTF">2021-04-15T06:50:30Z</dcterms:created>
  <dcterms:modified xsi:type="dcterms:W3CDTF">2021-04-23T09:47:00Z</dcterms:modified>
</cp:coreProperties>
</file>