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80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730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6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293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67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29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107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00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9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238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0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589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35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4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915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29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059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ED01609-76C0-4DF0-B436-FF3F9B093302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34D668-7CCD-44EC-8487-E1BA45EE2E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293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6D809-429A-4193-84FB-08375A33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7665" y="2540917"/>
            <a:ext cx="3936670" cy="1099272"/>
          </a:xfrm>
        </p:spPr>
        <p:txBody>
          <a:bodyPr>
            <a:noAutofit/>
          </a:bodyPr>
          <a:lstStyle/>
          <a:p>
            <a:r>
              <a:rPr lang="sk-SK" sz="6600" b="1" i="1" dirty="0">
                <a:solidFill>
                  <a:srgbClr val="FF0000"/>
                </a:solidFill>
              </a:rPr>
              <a:t>Maďarsko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D95B8D-334E-47D9-9F72-948F9D478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1423" y="6434303"/>
            <a:ext cx="2040577" cy="423697"/>
          </a:xfrm>
        </p:spPr>
        <p:txBody>
          <a:bodyPr>
            <a:normAutofit/>
          </a:bodyPr>
          <a:lstStyle/>
          <a:p>
            <a:r>
              <a:rPr lang="sk-SK" b="1" i="1" dirty="0"/>
              <a:t>Michal Pap 7.B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47027AA-F923-488D-A798-805CB38C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44" y="4681703"/>
            <a:ext cx="26193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15C0D5-EE1F-4901-8685-BE8433411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168" y="661498"/>
            <a:ext cx="4567049" cy="3275172"/>
          </a:xfrm>
        </p:spPr>
        <p:txBody>
          <a:bodyPr>
            <a:normAutofit/>
          </a:bodyPr>
          <a:lstStyle/>
          <a:p>
            <a:r>
              <a:rPr lang="sk-SK" i="1" dirty="0"/>
              <a:t>Nachádza sa v </a:t>
            </a:r>
            <a:r>
              <a:rPr lang="sk-SK" b="1" i="1" dirty="0"/>
              <a:t>Európe,</a:t>
            </a:r>
            <a:r>
              <a:rPr lang="sk-SK" i="1" dirty="0"/>
              <a:t> presnejšie na juhu od Slovenska.</a:t>
            </a:r>
          </a:p>
          <a:p>
            <a:r>
              <a:rPr lang="sk-SK" i="1" dirty="0"/>
              <a:t>Maďarsko má </a:t>
            </a:r>
            <a:r>
              <a:rPr lang="sk-SK" b="1" i="1" dirty="0"/>
              <a:t>9,773 miliónov</a:t>
            </a:r>
            <a:r>
              <a:rPr lang="sk-SK" i="1" dirty="0"/>
              <a:t> obyvateľov</a:t>
            </a:r>
          </a:p>
          <a:p>
            <a:r>
              <a:rPr lang="sk-SK" i="1" dirty="0">
                <a:solidFill>
                  <a:srgbClr val="202122"/>
                </a:solidFill>
                <a:effectLst/>
              </a:rPr>
              <a:t>Maďarsko je mnohými ľuďmi vnímané ako krajina kúpeľov, vína a ostrých jedál.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02A812D-BFC5-4C9F-8715-3D7A7E43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22" y="2933667"/>
            <a:ext cx="3822523" cy="239593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45BA2E7-0E6B-4E23-9F0A-DEED0B5E8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476" y="744814"/>
            <a:ext cx="4104904" cy="155797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CBEA68C-76B5-4B7E-87E9-562E875B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193" y="3846844"/>
            <a:ext cx="3822523" cy="18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0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522613-AA3F-4CE1-86C9-4D2CAC92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631" y="1246909"/>
            <a:ext cx="6098966" cy="1911927"/>
          </a:xfrm>
        </p:spPr>
        <p:txBody>
          <a:bodyPr/>
          <a:lstStyle/>
          <a:p>
            <a:r>
              <a:rPr lang="sk-SK" i="1" dirty="0"/>
              <a:t>História Maďarska sa odvíja od </a:t>
            </a:r>
            <a:r>
              <a:rPr lang="sk-SK" b="1" i="1" dirty="0"/>
              <a:t>10.storočia</a:t>
            </a:r>
            <a:r>
              <a:rPr lang="sk-SK" i="1" dirty="0"/>
              <a:t>, kedy vzniklo na rozpadnutej </a:t>
            </a:r>
            <a:r>
              <a:rPr lang="sk-SK" b="1" i="1" dirty="0"/>
              <a:t>Veľkomoravskej ríše</a:t>
            </a:r>
            <a:r>
              <a:rPr lang="sk-SK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1" dirty="0">
                <a:solidFill>
                  <a:srgbClr val="202122"/>
                </a:solidFill>
                <a:effectLst/>
              </a:rPr>
              <a:t>nový štátny útvar zo siedmich kočovných kmeňov Maďarov.</a:t>
            </a:r>
          </a:p>
          <a:p>
            <a:r>
              <a:rPr lang="sk-SK" i="1" dirty="0"/>
              <a:t>Maďarsko vzniklo v </a:t>
            </a:r>
            <a:r>
              <a:rPr lang="sk-SK" b="1" i="1" dirty="0"/>
              <a:t>decembri 1000 po Kr.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86C92F1-5FC5-4830-A9E6-248280C8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35" y="2600697"/>
            <a:ext cx="3003146" cy="257069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C1335C7-7B7C-45B6-9867-18F40B1EA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49" y="3158836"/>
            <a:ext cx="4557898" cy="28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7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6A99CF8-8153-4847-86F3-2604721B6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900" y="694705"/>
            <a:ext cx="10368144" cy="1858489"/>
          </a:xfrm>
        </p:spPr>
        <p:txBody>
          <a:bodyPr>
            <a:normAutofit/>
          </a:bodyPr>
          <a:lstStyle/>
          <a:p>
            <a:r>
              <a:rPr lang="sk-SK" i="1" dirty="0"/>
              <a:t>Obyvateľstvo má pomerne homogénne národnostné zloženie, </a:t>
            </a:r>
            <a:r>
              <a:rPr lang="sk-SK" b="1" i="1" dirty="0"/>
              <a:t>Maďari </a:t>
            </a:r>
            <a:r>
              <a:rPr lang="sk-SK" i="1" dirty="0"/>
              <a:t>tvoria 94,40 % obyvateľov. </a:t>
            </a:r>
            <a:r>
              <a:rPr lang="sk-SK" b="1" i="1" dirty="0"/>
              <a:t>Rómovia </a:t>
            </a:r>
            <a:r>
              <a:rPr lang="sk-SK" i="1" dirty="0"/>
              <a:t>2,02 %, </a:t>
            </a:r>
            <a:r>
              <a:rPr lang="sk-SK" b="1" i="1" dirty="0"/>
              <a:t>Nemci</a:t>
            </a:r>
            <a:r>
              <a:rPr lang="sk-SK" i="1" dirty="0"/>
              <a:t> 1,18 %, </a:t>
            </a:r>
            <a:r>
              <a:rPr lang="sk-SK" b="1" i="1" dirty="0"/>
              <a:t>Slováci</a:t>
            </a:r>
            <a:r>
              <a:rPr lang="sk-SK" i="1" dirty="0"/>
              <a:t> 0,17 %, </a:t>
            </a:r>
            <a:r>
              <a:rPr lang="sk-SK" b="1" i="1" dirty="0"/>
              <a:t>Chorváti </a:t>
            </a:r>
            <a:r>
              <a:rPr lang="sk-SK" i="1" dirty="0"/>
              <a:t>0,15%, </a:t>
            </a:r>
            <a:r>
              <a:rPr lang="sk-SK" b="1" i="1" dirty="0"/>
              <a:t>Rumuni </a:t>
            </a:r>
            <a:r>
              <a:rPr lang="sk-SK" i="1" dirty="0"/>
              <a:t>0,14 %, </a:t>
            </a:r>
            <a:r>
              <a:rPr lang="sk-SK" b="1" i="1" dirty="0"/>
              <a:t>Ukrajinci</a:t>
            </a:r>
            <a:r>
              <a:rPr lang="sk-SK" i="1" dirty="0"/>
              <a:t> 0,07 %, </a:t>
            </a:r>
            <a:r>
              <a:rPr lang="sk-SK" b="1" i="1" dirty="0"/>
              <a:t>Srbi </a:t>
            </a:r>
            <a:r>
              <a:rPr lang="sk-SK" i="1" dirty="0"/>
              <a:t>0,03 %, </a:t>
            </a:r>
            <a:r>
              <a:rPr lang="sk-SK" b="1" i="1" dirty="0"/>
              <a:t>Gréci </a:t>
            </a:r>
            <a:r>
              <a:rPr lang="sk-SK" i="1" dirty="0"/>
              <a:t>0,07 %, </a:t>
            </a:r>
            <a:r>
              <a:rPr lang="sk-SK" b="1" i="1" dirty="0"/>
              <a:t>Slovinci </a:t>
            </a:r>
            <a:r>
              <a:rPr lang="sk-SK" i="1" dirty="0"/>
              <a:t>0,05 %, </a:t>
            </a:r>
            <a:r>
              <a:rPr lang="sk-SK" b="1" i="1" dirty="0"/>
              <a:t>Číňania </a:t>
            </a:r>
            <a:r>
              <a:rPr lang="sk-SK" i="1" dirty="0"/>
              <a:t>0,03 % a iní. </a:t>
            </a:r>
            <a:r>
              <a:rPr lang="sk-SK" b="1" i="1" dirty="0"/>
              <a:t>Maďari</a:t>
            </a:r>
            <a:r>
              <a:rPr lang="sk-SK" i="1" dirty="0"/>
              <a:t> tvoria aj veľké menšiny v okolitých krajinách.</a:t>
            </a:r>
            <a:endParaRPr lang="sk-SK" i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7C832B5-04EB-4DE6-87F2-D03CDA9B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26" y="4108062"/>
            <a:ext cx="3158150" cy="177239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5CB50BF-80CF-4EE4-A5CC-7DF16CDD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73" y="2729041"/>
            <a:ext cx="2671947" cy="177239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4DEFFCC-4E5F-45D7-96A6-CC954445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717" y="3310931"/>
            <a:ext cx="2588326" cy="25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7695F-9A7B-4CED-8EDD-4BD765AA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406" y="833691"/>
            <a:ext cx="4935185" cy="917920"/>
          </a:xfrm>
        </p:spPr>
        <p:txBody>
          <a:bodyPr/>
          <a:lstStyle/>
          <a:p>
            <a:r>
              <a:rPr lang="sk-SK" i="1" dirty="0">
                <a:solidFill>
                  <a:srgbClr val="FF0000"/>
                </a:solidFill>
              </a:rPr>
              <a:t>Poľnohospodárstvo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B7AB5FB6-1563-46E9-BB2F-D96E31C896F9}"/>
              </a:ext>
            </a:extLst>
          </p:cNvPr>
          <p:cNvSpPr txBox="1"/>
          <p:nvPr/>
        </p:nvSpPr>
        <p:spPr>
          <a:xfrm>
            <a:off x="5153164" y="1821609"/>
            <a:ext cx="219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i="1" dirty="0">
                <a:solidFill>
                  <a:srgbClr val="92D050"/>
                </a:solidFill>
              </a:rPr>
              <a:t>Živočíšna výroba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6EE62D5-F9AD-481F-ABE1-D1ECC0A0E08B}"/>
              </a:ext>
            </a:extLst>
          </p:cNvPr>
          <p:cNvSpPr txBox="1"/>
          <p:nvPr/>
        </p:nvSpPr>
        <p:spPr>
          <a:xfrm>
            <a:off x="1324098" y="287500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ošípané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6F7D82D-A91C-447D-8E9C-46B870D8C2F2}"/>
              </a:ext>
            </a:extLst>
          </p:cNvPr>
          <p:cNvSpPr txBox="1"/>
          <p:nvPr/>
        </p:nvSpPr>
        <p:spPr>
          <a:xfrm>
            <a:off x="3734789" y="5106390"/>
            <a:ext cx="144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hovädzí dobytok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D00C811-197B-42CA-9076-B46248568127}"/>
              </a:ext>
            </a:extLst>
          </p:cNvPr>
          <p:cNvSpPr txBox="1"/>
          <p:nvPr/>
        </p:nvSpPr>
        <p:spPr>
          <a:xfrm>
            <a:off x="7198279" y="2875002"/>
            <a:ext cx="54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kone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70F6A85-67E5-4D59-9594-2DD807093983}"/>
              </a:ext>
            </a:extLst>
          </p:cNvPr>
          <p:cNvSpPr txBox="1"/>
          <p:nvPr/>
        </p:nvSpPr>
        <p:spPr>
          <a:xfrm>
            <a:off x="9861694" y="510639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ovce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01071802-1C52-40E7-9935-1B5050BF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69" y="3429000"/>
            <a:ext cx="2173804" cy="168233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997C3C7-53B4-4CFC-B9BF-6C9C5C862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3391004"/>
            <a:ext cx="2847703" cy="190005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4968990-0077-431B-BED9-F3DBBACEE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543" y="3533510"/>
            <a:ext cx="2758085" cy="135318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34B5BEF-B95B-46C0-99CD-8CDEB60C6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071" y="3533510"/>
            <a:ext cx="2390191" cy="1344881"/>
          </a:xfrm>
          <a:prstGeom prst="rect">
            <a:avLst/>
          </a:prstGeom>
        </p:spPr>
      </p:pic>
      <p:sp>
        <p:nvSpPr>
          <p:cNvPr id="15" name="AutoShape 2" descr="Živé kosačky: Bratislava bude mať vlastné stádo oviec, ktoré sa postará o  trávu v chránených územiach">
            <a:extLst>
              <a:ext uri="{FF2B5EF4-FFF2-40B4-BE49-F238E27FC236}">
                <a16:creationId xmlns:a16="http://schemas.microsoft.com/office/drawing/2014/main" id="{9FC95FAC-ABC1-4C95-9351-D28BACB33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008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2E68C-8351-460B-AA8E-34D13685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23" y="1208787"/>
            <a:ext cx="2316553" cy="435760"/>
          </a:xfrm>
        </p:spPr>
        <p:txBody>
          <a:bodyPr>
            <a:noAutofit/>
          </a:bodyPr>
          <a:lstStyle/>
          <a:p>
            <a:r>
              <a:rPr lang="sk-SK" sz="2800" i="1" dirty="0">
                <a:solidFill>
                  <a:srgbClr val="92D050"/>
                </a:solidFill>
              </a:rPr>
              <a:t>Rastlinná výroba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40D2523-7A9F-4AD4-9F42-2B342A5D60D5}"/>
              </a:ext>
            </a:extLst>
          </p:cNvPr>
          <p:cNvSpPr txBox="1"/>
          <p:nvPr/>
        </p:nvSpPr>
        <p:spPr>
          <a:xfrm>
            <a:off x="1510717" y="247600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i="1" dirty="0"/>
              <a:t>pšenica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F125FD6-DDB7-4FB4-940A-24F4220BE659}"/>
              </a:ext>
            </a:extLst>
          </p:cNvPr>
          <p:cNvSpPr txBox="1"/>
          <p:nvPr/>
        </p:nvSpPr>
        <p:spPr>
          <a:xfrm>
            <a:off x="3853543" y="247600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kukurica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5B6F93C-DF3D-4AD4-95A8-3BCD7FCF83FD}"/>
              </a:ext>
            </a:extLst>
          </p:cNvPr>
          <p:cNvSpPr txBox="1"/>
          <p:nvPr/>
        </p:nvSpPr>
        <p:spPr>
          <a:xfrm flipH="1">
            <a:off x="6213161" y="2476006"/>
            <a:ext cx="82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/>
              <a:t>zemiaky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D4522AD-C03C-4D27-975F-30EA0C51F49E}"/>
              </a:ext>
            </a:extLst>
          </p:cNvPr>
          <p:cNvSpPr txBox="1"/>
          <p:nvPr/>
        </p:nvSpPr>
        <p:spPr>
          <a:xfrm>
            <a:off x="8496794" y="2476006"/>
            <a:ext cx="119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cukrová repa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C9AD232-08CB-4A1E-B303-2609A111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6" y="2845338"/>
            <a:ext cx="1905000" cy="28575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6BC5CDA-15DC-4D2A-83A2-1F3FC1C1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610" y="3108423"/>
            <a:ext cx="2143267" cy="142795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C1C1188-1130-4508-B787-6C4B3A88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743" y="4536375"/>
            <a:ext cx="1905000" cy="146387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28FB4E1-0263-41D2-B7F3-EEA5AE0F5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718" y="3108423"/>
            <a:ext cx="2036658" cy="114546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31F93E4-3029-4F2A-8E35-3C5873341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979" y="4726380"/>
            <a:ext cx="1673636" cy="94037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17666B5-57E8-408E-8946-6218BAB2A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612" y="3007263"/>
            <a:ext cx="1809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52AE5-01F3-40DD-9510-6B073A24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466" y="1287276"/>
            <a:ext cx="3089068" cy="793229"/>
          </a:xfrm>
        </p:spPr>
        <p:txBody>
          <a:bodyPr>
            <a:noAutofit/>
          </a:bodyPr>
          <a:lstStyle/>
          <a:p>
            <a:r>
              <a:rPr lang="sk-SK" sz="6000" i="1" dirty="0">
                <a:solidFill>
                  <a:srgbClr val="FF0000"/>
                </a:solidFill>
              </a:rPr>
              <a:t>Priemysel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1BE2E24-07C8-4249-A497-488CB035DA2D}"/>
              </a:ext>
            </a:extLst>
          </p:cNvPr>
          <p:cNvSpPr txBox="1"/>
          <p:nvPr/>
        </p:nvSpPr>
        <p:spPr>
          <a:xfrm>
            <a:off x="5588008" y="2462933"/>
            <a:ext cx="10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Strojárstvo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9AC38A0-FA74-4989-AD9F-AA5FB998A277}"/>
              </a:ext>
            </a:extLst>
          </p:cNvPr>
          <p:cNvSpPr txBox="1"/>
          <p:nvPr/>
        </p:nvSpPr>
        <p:spPr>
          <a:xfrm>
            <a:off x="8544296" y="2462933"/>
            <a:ext cx="197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Chemický priemysel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EA8F846-748D-4444-81E1-496C7539D91F}"/>
              </a:ext>
            </a:extLst>
          </p:cNvPr>
          <p:cNvSpPr txBox="1"/>
          <p:nvPr/>
        </p:nvSpPr>
        <p:spPr>
          <a:xfrm>
            <a:off x="1339828" y="2480746"/>
            <a:ext cx="230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Potravinársky priemysel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10C3B85-EB8C-4250-815B-D0419438D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579" y="2850078"/>
            <a:ext cx="2436842" cy="162768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059384D-FE88-41FF-AE23-B157FAD7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57" y="4581578"/>
            <a:ext cx="2155086" cy="143499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DD4EA97-6B6D-44E8-966B-17140B39B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28" y="2906657"/>
            <a:ext cx="2489860" cy="167492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C593F85-B006-4CDF-B80E-2EAB9DE9A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528" y="2850078"/>
            <a:ext cx="2886189" cy="97203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0FAE2BA-1120-4B76-BF73-C7548D2E0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148" y="4049864"/>
            <a:ext cx="3546764" cy="199505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75E9C07-72BF-4851-BB6B-EA89ECE14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558" y="4676464"/>
            <a:ext cx="1872343" cy="13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D7F2207C-F773-4F9E-AEAC-2991C0CA4A61}"/>
              </a:ext>
            </a:extLst>
          </p:cNvPr>
          <p:cNvSpPr txBox="1"/>
          <p:nvPr/>
        </p:nvSpPr>
        <p:spPr>
          <a:xfrm>
            <a:off x="4250188" y="477124"/>
            <a:ext cx="359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i="1" dirty="0">
                <a:solidFill>
                  <a:srgbClr val="FF0000"/>
                </a:solidFill>
              </a:rPr>
              <a:t>Známe miesta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1E132DE-6F65-459A-ACD4-2741710F416A}"/>
              </a:ext>
            </a:extLst>
          </p:cNvPr>
          <p:cNvSpPr txBox="1"/>
          <p:nvPr/>
        </p:nvSpPr>
        <p:spPr>
          <a:xfrm>
            <a:off x="1218117" y="130812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Budapešť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8734AD4-7953-46F7-96FC-698C38B6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43" y="1677452"/>
            <a:ext cx="2488030" cy="165951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2D6ED5B-A415-4207-A5B1-AD17D48D5ABA}"/>
              </a:ext>
            </a:extLst>
          </p:cNvPr>
          <p:cNvSpPr txBox="1"/>
          <p:nvPr/>
        </p:nvSpPr>
        <p:spPr>
          <a:xfrm>
            <a:off x="989556" y="3429000"/>
            <a:ext cx="23770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Dve mestá v jednom – aj tak by sa dala opísať Budapešť. Hlavným mestom Maďarska preteká Dunaj a pomyselne ho rozdeľuje na niekdajší Budín a niekdajšiu Pešť. Určite však stojí zato, aby ste navštívili obe časti.</a:t>
            </a:r>
            <a:endParaRPr lang="sk-SK" i="1" dirty="0">
              <a:latin typeface="Garamond" panose="02020404030301010803" pitchFamily="18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D1B403D-4F37-4DA8-84D2-1FBC17CEDF2C}"/>
              </a:ext>
            </a:extLst>
          </p:cNvPr>
          <p:cNvSpPr txBox="1"/>
          <p:nvPr/>
        </p:nvSpPr>
        <p:spPr>
          <a:xfrm>
            <a:off x="8735240" y="1342328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Národný park </a:t>
            </a:r>
            <a:r>
              <a:rPr lang="sk-SK" i="1" dirty="0" err="1"/>
              <a:t>Aggtelek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ADE6BF0-EA81-4B80-8F59-53C5E485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981" y="1711660"/>
            <a:ext cx="2385456" cy="1591099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CEB2AB8E-FAF2-42F3-8CC0-31F50B0BACCC}"/>
              </a:ext>
            </a:extLst>
          </p:cNvPr>
          <p:cNvSpPr txBox="1"/>
          <p:nvPr/>
        </p:nvSpPr>
        <p:spPr>
          <a:xfrm>
            <a:off x="8484919" y="3378529"/>
            <a:ext cx="248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Ak máte radi podzemný svet, národný park </a:t>
            </a:r>
            <a:r>
              <a:rPr lang="sk-SK" b="0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Aggtelek</a:t>
            </a:r>
            <a:r>
              <a:rPr lang="sk-SK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je pre vás tá správna voľba. Nachádza sa tu totiž najväčšia kvapľová jaskyňa v celej Európe menom </a:t>
            </a:r>
            <a:r>
              <a:rPr lang="sk-SK" b="0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Baradla</a:t>
            </a:r>
            <a:r>
              <a:rPr lang="sk-SK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</a:t>
            </a:r>
            <a:endParaRPr lang="sk-SK" i="1" dirty="0">
              <a:latin typeface="Garamond" panose="02020404030301010803" pitchFamily="18" charset="0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95A12AC-A399-494B-A8DD-2462104FD7CE}"/>
              </a:ext>
            </a:extLst>
          </p:cNvPr>
          <p:cNvSpPr txBox="1"/>
          <p:nvPr/>
        </p:nvSpPr>
        <p:spPr>
          <a:xfrm>
            <a:off x="4896785" y="1310555"/>
            <a:ext cx="220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Národný park </a:t>
            </a:r>
            <a:r>
              <a:rPr lang="sk-SK" i="1" dirty="0" err="1"/>
              <a:t>Hortobagy</a:t>
            </a:r>
            <a:endParaRPr lang="sk-SK" i="1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1569A186-ED07-4428-8A85-2872CD974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807" y="1677453"/>
            <a:ext cx="2488028" cy="1659515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AC69A96F-9D3C-4509-B25B-A03EAA680B0D}"/>
              </a:ext>
            </a:extLst>
          </p:cNvPr>
          <p:cNvSpPr txBox="1"/>
          <p:nvPr/>
        </p:nvSpPr>
        <p:spPr>
          <a:xfrm>
            <a:off x="4527122" y="3429000"/>
            <a:ext cx="3105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Založený bol už v roku 1973 a dodnes si drží niekoľko prvenstiev. Je to prvý národný park v Maďarsku a aj najväčšia chránená oblasť v krajine. Zároveň je to aj najväčší </a:t>
            </a:r>
            <a:r>
              <a:rPr lang="sk-SK" b="0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poloprírodný</a:t>
            </a:r>
            <a:r>
              <a:rPr lang="sk-SK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trávny porast v Európe, ktorého alkalická step sa datuje na približne 10 000 rokov.</a:t>
            </a:r>
            <a:endParaRPr lang="sk-SK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0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4D4EF-FD4E-4E46-81A6-A6262E89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/>
              <a:t>Ďakujem za pozornosť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2394C3F-9284-4FC0-AA1E-71710857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62" y="2771465"/>
            <a:ext cx="5228297" cy="306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írodný">
  <a:themeElements>
    <a:clrScheme name="Prírodn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Prírodn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rírodn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296</TotalTime>
  <Words>275</Words>
  <Application>Microsoft Office PowerPoint</Application>
  <PresentationFormat>Širokouhlá</PresentationFormat>
  <Paragraphs>31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2" baseType="lpstr">
      <vt:lpstr>Arial</vt:lpstr>
      <vt:lpstr>Garamond</vt:lpstr>
      <vt:lpstr>Prírodný</vt:lpstr>
      <vt:lpstr>Maďarsko</vt:lpstr>
      <vt:lpstr>Prezentácia programu PowerPoint</vt:lpstr>
      <vt:lpstr>Prezentácia programu PowerPoint</vt:lpstr>
      <vt:lpstr>Prezentácia programu PowerPoint</vt:lpstr>
      <vt:lpstr>Poľnohospodárstvo</vt:lpstr>
      <vt:lpstr>Rastlinná výroba</vt:lpstr>
      <vt:lpstr>Priemysel</vt:lpstr>
      <vt:lpstr>Prezentácia programu PowerPoint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Maďarsko</dc:title>
  <dc:creator>Peter Pap</dc:creator>
  <cp:lastModifiedBy>Peter Pap</cp:lastModifiedBy>
  <cp:revision>16</cp:revision>
  <dcterms:created xsi:type="dcterms:W3CDTF">2020-11-22T13:39:49Z</dcterms:created>
  <dcterms:modified xsi:type="dcterms:W3CDTF">2020-11-22T18:37:09Z</dcterms:modified>
</cp:coreProperties>
</file>