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E105-79EB-4BD7-BED6-B1AA61B3AE69}" type="datetimeFigureOut">
              <a:rPr lang="sk-SK" smtClean="0"/>
              <a:pPr/>
              <a:t>14. 11. 2020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46EB-D88E-493A-8EB6-1D40AA245FE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E105-79EB-4BD7-BED6-B1AA61B3AE69}" type="datetimeFigureOut">
              <a:rPr lang="sk-SK" smtClean="0"/>
              <a:pPr/>
              <a:t>14. 11. 2020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46EB-D88E-493A-8EB6-1D40AA245FE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E105-79EB-4BD7-BED6-B1AA61B3AE69}" type="datetimeFigureOut">
              <a:rPr lang="sk-SK" smtClean="0"/>
              <a:pPr/>
              <a:t>14. 11. 2020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46EB-D88E-493A-8EB6-1D40AA245FE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E105-79EB-4BD7-BED6-B1AA61B3AE69}" type="datetimeFigureOut">
              <a:rPr lang="sk-SK" smtClean="0"/>
              <a:pPr/>
              <a:t>14. 11. 2020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46EB-D88E-493A-8EB6-1D40AA245FE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E105-79EB-4BD7-BED6-B1AA61B3AE69}" type="datetimeFigureOut">
              <a:rPr lang="sk-SK" smtClean="0"/>
              <a:pPr/>
              <a:t>14. 11. 2020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46EB-D88E-493A-8EB6-1D40AA245FE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E105-79EB-4BD7-BED6-B1AA61B3AE69}" type="datetimeFigureOut">
              <a:rPr lang="sk-SK" smtClean="0"/>
              <a:pPr/>
              <a:t>14. 11. 2020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46EB-D88E-493A-8EB6-1D40AA245FE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E105-79EB-4BD7-BED6-B1AA61B3AE69}" type="datetimeFigureOut">
              <a:rPr lang="sk-SK" smtClean="0"/>
              <a:pPr/>
              <a:t>14. 11. 2020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46EB-D88E-493A-8EB6-1D40AA245FE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E105-79EB-4BD7-BED6-B1AA61B3AE69}" type="datetimeFigureOut">
              <a:rPr lang="sk-SK" smtClean="0"/>
              <a:pPr/>
              <a:t>14. 11. 2020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46EB-D88E-493A-8EB6-1D40AA245FE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E105-79EB-4BD7-BED6-B1AA61B3AE69}" type="datetimeFigureOut">
              <a:rPr lang="sk-SK" smtClean="0"/>
              <a:pPr/>
              <a:t>14. 11. 2020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46EB-D88E-493A-8EB6-1D40AA245FE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E105-79EB-4BD7-BED6-B1AA61B3AE69}" type="datetimeFigureOut">
              <a:rPr lang="sk-SK" smtClean="0"/>
              <a:pPr/>
              <a:t>14. 11. 2020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46EB-D88E-493A-8EB6-1D40AA245FE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E105-79EB-4BD7-BED6-B1AA61B3AE69}" type="datetimeFigureOut">
              <a:rPr lang="sk-SK" smtClean="0"/>
              <a:pPr/>
              <a:t>14. 11. 2020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46EB-D88E-493A-8EB6-1D40AA245FE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BE105-79EB-4BD7-BED6-B1AA61B3AE69}" type="datetimeFigureOut">
              <a:rPr lang="sk-SK" smtClean="0"/>
              <a:pPr/>
              <a:t>14. 11. 2020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246EB-D88E-493A-8EB6-1D40AA245FE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sk.wikipedia.org/wiki/Star%C3%AD_Ma%C4%8Far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Uhorsk%C3%A1_koruna_(klenot)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7772400" cy="1314458"/>
          </a:xfrm>
        </p:spPr>
        <p:txBody>
          <a:bodyPr>
            <a:noAutofit/>
          </a:bodyPr>
          <a:lstStyle/>
          <a:p>
            <a:r>
              <a:rPr lang="sk-SK" sz="9600" b="1" i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MAĎARSKO</a:t>
            </a:r>
            <a:endParaRPr lang="sk-SK" sz="9600" b="1" i="1" dirty="0">
              <a:solidFill>
                <a:schemeClr val="accent3">
                  <a:lumMod val="50000"/>
                </a:schemeClr>
              </a:solidFill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  <a:latin typeface="Algerian" pitchFamily="82" charset="0"/>
              </a:rPr>
              <a:t>Matej   Filip   Bystrický</a:t>
            </a:r>
          </a:p>
          <a:p>
            <a:endParaRPr lang="sk-SK" b="1" i="1" dirty="0"/>
          </a:p>
        </p:txBody>
      </p:sp>
      <p:pic>
        <p:nvPicPr>
          <p:cNvPr id="4" name="Obrázok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2296178" cy="1285860"/>
          </a:xfrm>
          <a:prstGeom prst="rect">
            <a:avLst/>
          </a:prstGeom>
        </p:spPr>
      </p:pic>
      <p:pic>
        <p:nvPicPr>
          <p:cNvPr id="5" name="Obrázok 4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4850"/>
            <a:ext cx="4876800" cy="2343150"/>
          </a:xfrm>
          <a:prstGeom prst="rect">
            <a:avLst/>
          </a:prstGeom>
        </p:spPr>
      </p:pic>
      <p:pic>
        <p:nvPicPr>
          <p:cNvPr id="6" name="Obrázok 5" descr="madarsko-zemou-koruny-sv-stefana-za-bajnym-vtakom-turul_736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214290"/>
            <a:ext cx="3088826" cy="2052638"/>
          </a:xfrm>
          <a:prstGeom prst="rect">
            <a:avLst/>
          </a:prstGeom>
        </p:spPr>
      </p:pic>
      <p:pic>
        <p:nvPicPr>
          <p:cNvPr id="7" name="Obrázok 6" descr="Exp6-3233-madarsko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4857760"/>
            <a:ext cx="3555145" cy="2000240"/>
          </a:xfrm>
          <a:prstGeom prst="rect">
            <a:avLst/>
          </a:prstGeom>
        </p:spPr>
      </p:pic>
      <p:pic>
        <p:nvPicPr>
          <p:cNvPr id="8" name="Obrázok 7" descr="madarsko-sipka-cestovanie-smer-hory-turistika-vinice-clanok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8" y="500042"/>
            <a:ext cx="3429000" cy="1920240"/>
          </a:xfrm>
          <a:prstGeom prst="rect">
            <a:avLst/>
          </a:prstGeom>
        </p:spPr>
      </p:pic>
      <p:pic>
        <p:nvPicPr>
          <p:cNvPr id="9" name="Obrázok 8" descr="madarsko-hranic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1550" y="3500438"/>
            <a:ext cx="1982450" cy="1357322"/>
          </a:xfrm>
          <a:prstGeom prst="rect">
            <a:avLst/>
          </a:prstGeom>
        </p:spPr>
      </p:pic>
      <p:pic>
        <p:nvPicPr>
          <p:cNvPr id="10" name="Obrázok 9" descr="stiahnuť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01343">
            <a:off x="430182" y="3455101"/>
            <a:ext cx="1666861" cy="1052132"/>
          </a:xfrm>
          <a:prstGeom prst="rect">
            <a:avLst/>
          </a:prstGeom>
        </p:spPr>
      </p:pic>
      <p:pic>
        <p:nvPicPr>
          <p:cNvPr id="11" name="Obrázok 10" descr="images (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357430"/>
            <a:ext cx="1462088" cy="866237"/>
          </a:xfrm>
          <a:prstGeom prst="rect">
            <a:avLst/>
          </a:prstGeom>
        </p:spPr>
      </p:pic>
      <p:pic>
        <p:nvPicPr>
          <p:cNvPr id="12" name="Obrázok 11" descr="unname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8501090" y="5143512"/>
            <a:ext cx="469338" cy="984840"/>
          </a:xfrm>
          <a:prstGeom prst="rect">
            <a:avLst/>
          </a:prstGeom>
        </p:spPr>
      </p:pic>
      <p:pic>
        <p:nvPicPr>
          <p:cNvPr id="13" name="Obrázok 12" descr="budapest-hlavne-mesto-madarsk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42976" y="0"/>
            <a:ext cx="1142632" cy="642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  <a:latin typeface="Algerian" pitchFamily="82" charset="0"/>
              </a:rPr>
              <a:t>Najznámejšie  miesta                   A pamiatky</a:t>
            </a:r>
            <a:endParaRPr lang="sk-SK" b="1" i="1" dirty="0">
              <a:solidFill>
                <a:schemeClr val="accent3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900634"/>
          </a:xfrm>
        </p:spPr>
        <p:txBody>
          <a:bodyPr>
            <a:normAutofit/>
          </a:bodyPr>
          <a:lstStyle/>
          <a:p>
            <a:r>
              <a:rPr lang="sk-SK" dirty="0" smtClean="0"/>
              <a:t>Patria tam napríklad : </a:t>
            </a:r>
          </a:p>
          <a:p>
            <a:r>
              <a:rPr lang="sk-SK" dirty="0" err="1" smtClean="0"/>
              <a:t>Halászbastya</a:t>
            </a:r>
            <a:r>
              <a:rPr lang="sk-SK" dirty="0" smtClean="0"/>
              <a:t>   </a:t>
            </a:r>
          </a:p>
          <a:p>
            <a:endParaRPr lang="sk-SK" dirty="0" smtClean="0"/>
          </a:p>
          <a:p>
            <a:pPr>
              <a:buNone/>
            </a:pPr>
            <a:r>
              <a:rPr lang="sk-SK" dirty="0" smtClean="0"/>
              <a:t> </a:t>
            </a:r>
          </a:p>
          <a:p>
            <a:r>
              <a:rPr lang="sk-SK" dirty="0" smtClean="0"/>
              <a:t> Dom </a:t>
            </a:r>
            <a:r>
              <a:rPr lang="sk-SK" dirty="0" err="1" smtClean="0"/>
              <a:t>Square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 Dobo </a:t>
            </a:r>
            <a:r>
              <a:rPr lang="sk-SK" dirty="0" err="1" smtClean="0"/>
              <a:t>Square</a:t>
            </a:r>
            <a:r>
              <a:rPr lang="sk-SK" dirty="0" smtClean="0"/>
              <a:t>, </a:t>
            </a:r>
            <a:r>
              <a:rPr lang="sk-SK" dirty="0" err="1" smtClean="0"/>
              <a:t>Gyor</a:t>
            </a:r>
            <a:r>
              <a:rPr lang="sk-SK" dirty="0" smtClean="0"/>
              <a:t> </a:t>
            </a:r>
            <a:r>
              <a:rPr lang="sk-SK" dirty="0" err="1" smtClean="0"/>
              <a:t>Old</a:t>
            </a:r>
            <a:r>
              <a:rPr lang="sk-SK" dirty="0" smtClean="0"/>
              <a:t> </a:t>
            </a:r>
            <a:r>
              <a:rPr lang="sk-SK" dirty="0" err="1" smtClean="0"/>
              <a:t>Town</a:t>
            </a:r>
            <a:r>
              <a:rPr lang="sk-SK" dirty="0" smtClean="0"/>
              <a:t> </a:t>
            </a:r>
            <a:r>
              <a:rPr lang="sk-SK" dirty="0" err="1" smtClean="0"/>
              <a:t>Area</a:t>
            </a:r>
            <a:r>
              <a:rPr lang="sk-SK" dirty="0" smtClean="0"/>
              <a:t>, </a:t>
            </a:r>
            <a:r>
              <a:rPr lang="sk-SK" dirty="0" err="1" smtClean="0"/>
              <a:t>Music</a:t>
            </a:r>
            <a:r>
              <a:rPr lang="sk-SK" dirty="0" smtClean="0"/>
              <a:t> </a:t>
            </a:r>
            <a:r>
              <a:rPr lang="sk-SK" dirty="0" err="1" smtClean="0"/>
              <a:t>Fountain</a:t>
            </a:r>
            <a:r>
              <a:rPr lang="sk-SK" dirty="0" smtClean="0"/>
              <a:t>,...</a:t>
            </a:r>
            <a:endParaRPr lang="sk-SK" dirty="0"/>
          </a:p>
        </p:txBody>
      </p:sp>
      <p:pic>
        <p:nvPicPr>
          <p:cNvPr id="4" name="Obrázok 3" descr="6421-W0UM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214554"/>
            <a:ext cx="2307910" cy="1442444"/>
          </a:xfrm>
          <a:prstGeom prst="rect">
            <a:avLst/>
          </a:prstGeom>
        </p:spPr>
      </p:pic>
      <p:pic>
        <p:nvPicPr>
          <p:cNvPr id="6" name="Obrázok 5" descr="madarsko-zemou-koruny-sv-stefana-za-bajnym-vtakom-turul_736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643313"/>
            <a:ext cx="2286016" cy="151914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703902"/>
            <a:ext cx="8043890" cy="1154098"/>
          </a:xfrm>
        </p:spPr>
        <p:txBody>
          <a:bodyPr/>
          <a:lstStyle/>
          <a:p>
            <a:r>
              <a:rPr lang="sk-SK" dirty="0" err="1" smtClean="0"/>
              <a:t>Széchenyiho</a:t>
            </a:r>
            <a:r>
              <a:rPr lang="sk-SK" dirty="0" smtClean="0"/>
              <a:t> reťazový most</a:t>
            </a:r>
            <a:endParaRPr lang="sk-SK" dirty="0"/>
          </a:p>
        </p:txBody>
      </p:sp>
      <p:pic>
        <p:nvPicPr>
          <p:cNvPr id="4" name="Zástupný symbol obsahu 3" descr="3176732-73ef0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28" cy="6072206"/>
          </a:xfr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215082"/>
            <a:ext cx="8686800" cy="642918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Námestie hrdinov</a:t>
            </a:r>
            <a:endParaRPr lang="sk-SK" dirty="0"/>
          </a:p>
        </p:txBody>
      </p:sp>
      <p:pic>
        <p:nvPicPr>
          <p:cNvPr id="4" name="Zástupný symbol obsahu 3" descr="budapest_hlavne_mesto_madarska_1414048078_10624902_733262686709201_450502185285320244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143644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857892"/>
            <a:ext cx="9144000" cy="1000108"/>
          </a:xfrm>
        </p:spPr>
        <p:txBody>
          <a:bodyPr/>
          <a:lstStyle/>
          <a:p>
            <a:r>
              <a:rPr lang="sk-SK" dirty="0" err="1" smtClean="0"/>
              <a:t>Matiášov</a:t>
            </a:r>
            <a:r>
              <a:rPr lang="sk-SK" dirty="0" smtClean="0"/>
              <a:t> </a:t>
            </a:r>
            <a:r>
              <a:rPr lang="sk-SK" dirty="0" smtClean="0"/>
              <a:t>Chrám</a:t>
            </a:r>
            <a:endParaRPr lang="sk-SK" dirty="0"/>
          </a:p>
        </p:txBody>
      </p:sp>
      <p:pic>
        <p:nvPicPr>
          <p:cNvPr id="4" name="Zástupný symbol obsahu 3" descr="budapest-castle-hungary-historic-palace-buda-landmar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143644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143512"/>
            <a:ext cx="5429256" cy="1714488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Széchenyio</a:t>
            </a:r>
            <a:r>
              <a:rPr lang="sk-SK" sz="2800" dirty="0" smtClean="0"/>
              <a:t> reťazový most a hotel </a:t>
            </a:r>
            <a:r>
              <a:rPr lang="sk-SK" sz="2800" dirty="0" err="1" smtClean="0"/>
              <a:t>Orangeways</a:t>
            </a:r>
            <a:r>
              <a:rPr lang="sk-SK" sz="2800" dirty="0" smtClean="0"/>
              <a:t>  </a:t>
            </a:r>
            <a:endParaRPr lang="sk-SK" sz="2800" dirty="0"/>
          </a:p>
        </p:txBody>
      </p:sp>
      <p:pic>
        <p:nvPicPr>
          <p:cNvPr id="4" name="Zástupný symbol obsahu 3" descr="Exp6-3233-madarsko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4714"/>
          </a:xfrm>
        </p:spPr>
      </p:pic>
      <p:pic>
        <p:nvPicPr>
          <p:cNvPr id="5" name="Obrázok 4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5073181"/>
            <a:ext cx="3714744" cy="1784819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madars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0"/>
            <a:ext cx="5929354" cy="5929328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71472" y="5715000"/>
            <a:ext cx="8229600" cy="1143000"/>
          </a:xfrm>
        </p:spPr>
        <p:txBody>
          <a:bodyPr/>
          <a:lstStyle/>
          <a:p>
            <a:r>
              <a:rPr lang="sk-SK" dirty="0" smtClean="0"/>
              <a:t>Hotel </a:t>
            </a:r>
            <a:r>
              <a:rPr lang="sk-SK" dirty="0" err="1" smtClean="0"/>
              <a:t>Orangeways</a:t>
            </a:r>
            <a:endParaRPr lang="sk-SK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Maďarská špecialita</a:t>
            </a:r>
            <a:endParaRPr lang="sk-SK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Halászlé</a:t>
            </a:r>
            <a:r>
              <a:rPr lang="sk-SK" dirty="0" smtClean="0"/>
              <a:t>: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 Recept:      - 2 zelené papriky, 3 veľké paradajky, 2 veľké cibule, 2 PL olej (A_OLIVE_OIL), 800 g Afrického </a:t>
            </a:r>
            <a:r>
              <a:rPr lang="sk-SK" dirty="0" err="1" smtClean="0"/>
              <a:t>sumčeka</a:t>
            </a:r>
            <a:r>
              <a:rPr lang="sk-SK" dirty="0" smtClean="0"/>
              <a:t> alebo sumca bez kostí                                       </a:t>
            </a:r>
          </a:p>
        </p:txBody>
      </p:sp>
      <p:pic>
        <p:nvPicPr>
          <p:cNvPr id="4" name="Obrázok 3" descr="34053909_c1064ba6844b8486d1f8220abaa87327_w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142984"/>
            <a:ext cx="2779210" cy="1852807"/>
          </a:xfrm>
          <a:prstGeom prst="rect">
            <a:avLst/>
          </a:prstGeom>
        </p:spPr>
      </p:pic>
      <p:pic>
        <p:nvPicPr>
          <p:cNvPr id="5" name="Obrázok 4" descr="crop_201609151657_eredeti-halasz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142984"/>
            <a:ext cx="1562689" cy="1309682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785918" y="0"/>
            <a:ext cx="5314960" cy="1441451"/>
          </a:xfrm>
        </p:spPr>
        <p:txBody>
          <a:bodyPr/>
          <a:lstStyle/>
          <a:p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KONIEC</a:t>
            </a:r>
            <a:endParaRPr lang="sk-SK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1357290" y="3857628"/>
            <a:ext cx="6400800" cy="1752600"/>
          </a:xfrm>
        </p:spPr>
        <p:txBody>
          <a:bodyPr>
            <a:noAutofit/>
          </a:bodyPr>
          <a:lstStyle/>
          <a:p>
            <a:r>
              <a:rPr lang="sk-SK" sz="5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Dovidenia a prajem pekný zvyšok dňa.</a:t>
            </a:r>
            <a:endParaRPr lang="sk-SK" sz="54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pic>
        <p:nvPicPr>
          <p:cNvPr id="8" name="Obrázok 7" descr="1200px-Smiley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5643578"/>
            <a:ext cx="642942" cy="642942"/>
          </a:xfrm>
          <a:prstGeom prst="rect">
            <a:avLst/>
          </a:prstGeom>
        </p:spPr>
      </p:pic>
      <p:pic>
        <p:nvPicPr>
          <p:cNvPr id="9" name="Obrázok 8" descr="budapest-hlavne-mesto-madars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736"/>
            <a:ext cx="3214678" cy="180878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7500990" cy="1143000"/>
          </a:xfrm>
        </p:spPr>
        <p:txBody>
          <a:bodyPr/>
          <a:lstStyle/>
          <a:p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  <a:latin typeface="Algerian" pitchFamily="82" charset="0"/>
              </a:rPr>
              <a:t>Kde sa nachádza</a:t>
            </a:r>
            <a:endParaRPr lang="sk-SK" b="1" i="1" dirty="0">
              <a:solidFill>
                <a:schemeClr val="accent3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 descr="stiahnuť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596" y="3857628"/>
            <a:ext cx="4161141" cy="2626536"/>
          </a:xfrm>
        </p:spPr>
      </p:pic>
      <p:sp>
        <p:nvSpPr>
          <p:cNvPr id="10" name="Zástupný symbol textu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4"/>
          </p:nvPr>
        </p:nvSpPr>
        <p:spPr>
          <a:xfrm>
            <a:off x="4643438" y="2174875"/>
            <a:ext cx="4043363" cy="2754323"/>
          </a:xfrm>
        </p:spPr>
        <p:txBody>
          <a:bodyPr/>
          <a:lstStyle/>
          <a:p>
            <a:r>
              <a:rPr lang="sk-SK" dirty="0" smtClean="0"/>
              <a:t>Maďarsko je náš susedný štát. Nachádza sa na Juhu Európy.</a:t>
            </a:r>
          </a:p>
          <a:p>
            <a:r>
              <a:rPr lang="sk-SK" dirty="0" smtClean="0"/>
              <a:t>Počet obyvateľov  je 9,773 miliónov.</a:t>
            </a:r>
            <a:endParaRPr lang="sk-SK" dirty="0"/>
          </a:p>
        </p:txBody>
      </p:sp>
      <p:pic>
        <p:nvPicPr>
          <p:cNvPr id="12" name="Obrázok 11" descr="madarsko-hrani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4143380"/>
            <a:ext cx="3395940" cy="2325096"/>
          </a:xfrm>
          <a:prstGeom prst="rect">
            <a:avLst/>
          </a:prstGeom>
        </p:spPr>
      </p:pic>
      <p:pic>
        <p:nvPicPr>
          <p:cNvPr id="13" name="Obrázok 12" descr="madarsko-sipka-cestovanie-smer-hory-turistika-vinice-clanok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428604"/>
            <a:ext cx="1714500" cy="9601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sahu 7"/>
          <p:cNvSpPr>
            <a:spLocks noGrp="1"/>
          </p:cNvSpPr>
          <p:nvPr>
            <p:ph sz="half" idx="1"/>
          </p:nvPr>
        </p:nvSpPr>
        <p:spPr>
          <a:xfrm>
            <a:off x="457200" y="142852"/>
            <a:ext cx="4038600" cy="5983311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                                                          </a:t>
            </a:r>
            <a:r>
              <a:rPr lang="sk-SK" b="1" i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k-SK" dirty="0" smtClean="0"/>
              <a:t>                                                       </a:t>
            </a:r>
            <a:r>
              <a:rPr lang="sk-SK" dirty="0"/>
              <a:t> V 11. storočí ustanovené Uhorské kráľovstvo sa počas nasledujúcich storočí stalo významným štátnym celkom ovplyvňujúcim pomery v strednej Európe a na </a:t>
            </a:r>
            <a:r>
              <a:rPr lang="sk-SK" dirty="0" smtClean="0"/>
              <a:t>Balkáne. </a:t>
            </a:r>
            <a:r>
              <a:rPr lang="sk-SK" dirty="0"/>
              <a:t>V 12. storočí bolo k Uhorsku personálnou úniou pripojené Chorvátske </a:t>
            </a:r>
            <a:r>
              <a:rPr lang="sk-SK" dirty="0" smtClean="0"/>
              <a:t>kráľovstvo. </a:t>
            </a:r>
            <a:r>
              <a:rPr lang="sk-SK" dirty="0"/>
              <a:t>V 16. storočí však bolo </a:t>
            </a:r>
            <a:r>
              <a:rPr lang="sk-SK" dirty="0" smtClean="0"/>
              <a:t>Uhorsko</a:t>
            </a:r>
            <a:r>
              <a:rPr lang="sk-SK" dirty="0"/>
              <a:t> rozdelené, a to na územia ovládané Habsburgovcami, Osmanskou ríšou a </a:t>
            </a:r>
            <a:r>
              <a:rPr lang="sk-SK" dirty="0" smtClean="0"/>
              <a:t>sedmohradským </a:t>
            </a:r>
            <a:r>
              <a:rPr lang="sk-SK" dirty="0"/>
              <a:t>kniežatstvom.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038600" cy="5697559"/>
          </a:xfrm>
        </p:spPr>
        <p:txBody>
          <a:bodyPr>
            <a:normAutofit fontScale="77500" lnSpcReduction="20000"/>
          </a:bodyPr>
          <a:lstStyle/>
          <a:p>
            <a:r>
              <a:rPr lang="sk-SK" sz="32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sk-SK" sz="3200" b="1" dirty="0" smtClean="0"/>
              <a:t>                         História</a:t>
            </a:r>
            <a:r>
              <a:rPr lang="sk-SK" sz="3200" b="1" dirty="0"/>
              <a:t> Maďarska</a:t>
            </a:r>
            <a:r>
              <a:rPr lang="sk-SK" sz="3200" dirty="0"/>
              <a:t> sa odvíja od 10. </a:t>
            </a:r>
            <a:r>
              <a:rPr lang="sk-SK" sz="3200" dirty="0" smtClean="0"/>
              <a:t>storočia, </a:t>
            </a:r>
            <a:r>
              <a:rPr lang="sk-SK" sz="3200" dirty="0"/>
              <a:t>kedy vznikol na území rozpadnutej </a:t>
            </a:r>
            <a:r>
              <a:rPr lang="sk-SK" sz="3200" dirty="0" smtClean="0"/>
              <a:t>Veľkomoravskej </a:t>
            </a:r>
            <a:r>
              <a:rPr lang="sk-SK" sz="3200" dirty="0"/>
              <a:t>ríše nový štátny útvar zo siedmich kočovných kmeňov Maďarov, nazvaných podľa najsilnejšieho kmeňa </a:t>
            </a:r>
            <a:r>
              <a:rPr lang="sk-SK" sz="3200" dirty="0" err="1"/>
              <a:t>Megyeri</a:t>
            </a:r>
            <a:r>
              <a:rPr lang="sk-SK" sz="3200" dirty="0"/>
              <a:t> v oblasti Panónie, kam prišli z oblasti na severozápad od </a:t>
            </a:r>
            <a:r>
              <a:rPr lang="sk-SK" sz="3200" dirty="0" smtClean="0"/>
              <a:t>Čierneho mora.</a:t>
            </a:r>
            <a:r>
              <a:rPr lang="sk-SK" sz="3200" dirty="0"/>
              <a:t> </a:t>
            </a:r>
          </a:p>
        </p:txBody>
      </p:sp>
      <p:pic>
        <p:nvPicPr>
          <p:cNvPr id="11" name="Obrázok 10" descr="220px-Arpadfesz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4857760"/>
            <a:ext cx="2643174" cy="1838207"/>
          </a:xfrm>
          <a:prstGeom prst="rect">
            <a:avLst/>
          </a:prstGeom>
        </p:spPr>
      </p:pic>
      <p:pic>
        <p:nvPicPr>
          <p:cNvPr id="12" name="Obrázok 11" descr="220px-Nte-kir-arp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4786322"/>
            <a:ext cx="1039051" cy="193169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286544"/>
          </a:xfrm>
        </p:spPr>
        <p:txBody>
          <a:bodyPr>
            <a:normAutofit fontScale="25000" lnSpcReduction="20000"/>
          </a:bodyPr>
          <a:lstStyle/>
          <a:p>
            <a:r>
              <a:rPr lang="sk-SK" sz="7200" dirty="0"/>
              <a:t>Po bitke pri Viedni v roku 1683 </a:t>
            </a:r>
            <a:r>
              <a:rPr lang="sk-SK" sz="7200" dirty="0" smtClean="0"/>
              <a:t>proti Turkom</a:t>
            </a:r>
            <a:r>
              <a:rPr lang="sk-SK" sz="7200" dirty="0"/>
              <a:t> dobyli Habsburgovci do konca 17. storočia </a:t>
            </a:r>
            <a:r>
              <a:rPr lang="sk-SK" sz="7200" dirty="0" smtClean="0"/>
              <a:t>prevažnú </a:t>
            </a:r>
            <a:r>
              <a:rPr lang="sk-SK" sz="7200" dirty="0"/>
              <a:t>časť Uhorského kráľovstva a nastolili tu svoju vládu.</a:t>
            </a:r>
          </a:p>
          <a:p>
            <a:r>
              <a:rPr lang="sk-SK" sz="7200" dirty="0"/>
              <a:t>V rokoch 1848 – 1849 prebehla rozsiahla revolúcia a boj za nezávislosť. Po prehratej vojne s Pruskom a Talianskom došlo v roku 1867 k Rakúsko-uhorskému </a:t>
            </a:r>
            <a:r>
              <a:rPr lang="sk-SK" sz="7200" dirty="0" smtClean="0"/>
              <a:t>vyrovnaniu</a:t>
            </a:r>
            <a:r>
              <a:rPr lang="sk-SK" sz="7200" dirty="0"/>
              <a:t> a Rakúske cisárstvo sa stalo </a:t>
            </a:r>
            <a:r>
              <a:rPr lang="sk-SK" sz="7200" dirty="0" err="1"/>
              <a:t>dvojštátím</a:t>
            </a:r>
            <a:r>
              <a:rPr lang="sk-SK" sz="7200" dirty="0"/>
              <a:t> nazývaným </a:t>
            </a:r>
            <a:r>
              <a:rPr lang="sk-SK" sz="7200" dirty="0" err="1"/>
              <a:t>Rakúsko-Uhorsko</a:t>
            </a:r>
            <a:r>
              <a:rPr lang="sk-SK" sz="7200" dirty="0"/>
              <a:t>. Vo svojej časti krajiny (</a:t>
            </a:r>
            <a:r>
              <a:rPr lang="sk-SK" sz="7200" dirty="0" err="1"/>
              <a:t>Zalitavsko</a:t>
            </a:r>
            <a:r>
              <a:rPr lang="sk-SK" sz="7200" dirty="0"/>
              <a:t>) vystupňovala uhorská vláda časom snahu o maďarizáciu ovládaných národov, najmä Slovanov, </a:t>
            </a:r>
            <a:r>
              <a:rPr lang="sk-SK" sz="7200" u="sng" dirty="0"/>
              <a:t>Rumunov</a:t>
            </a:r>
            <a:r>
              <a:rPr lang="sk-SK" sz="7200" dirty="0"/>
              <a:t> a </a:t>
            </a:r>
            <a:r>
              <a:rPr lang="sk-SK" sz="7200" dirty="0" err="1"/>
              <a:t>Rusínov</a:t>
            </a:r>
            <a:r>
              <a:rPr lang="sk-SK" sz="7200" dirty="0"/>
              <a:t>. Tieto pokusy boli ale z väčšej časti neúspešné a po prvej svetovej vojne sa </a:t>
            </a:r>
            <a:r>
              <a:rPr lang="sk-SK" sz="7200" dirty="0" err="1"/>
              <a:t>Rakúsko-Uhorsko</a:t>
            </a:r>
            <a:r>
              <a:rPr lang="sk-SK" sz="7200" dirty="0"/>
              <a:t> rozpadlo na rad menších národných štátov. Na základe Trianonskej zmluvy stratilo </a:t>
            </a:r>
            <a:r>
              <a:rPr lang="sk-SK" sz="7200" dirty="0" smtClean="0"/>
              <a:t>Maďarsko</a:t>
            </a:r>
            <a:r>
              <a:rPr lang="sk-SK" sz="7200" dirty="0"/>
              <a:t> 71,5% svojho pôvodného územia</a:t>
            </a:r>
            <a:r>
              <a:rPr lang="sk-SK" sz="7200" dirty="0" smtClean="0"/>
              <a:t>.</a:t>
            </a:r>
            <a:endParaRPr lang="sk-SK" sz="7200" dirty="0"/>
          </a:p>
          <a:p>
            <a:r>
              <a:rPr lang="sk-SK" sz="7200" dirty="0"/>
              <a:t>Po pádoch Prvej Maďarskej republiky a Maďarskej republiky rád bolo vyhlásené </a:t>
            </a:r>
            <a:r>
              <a:rPr lang="sk-SK" sz="7200" dirty="0" smtClean="0"/>
              <a:t>Maďarské </a:t>
            </a:r>
            <a:r>
              <a:rPr lang="sk-SK" sz="7200" dirty="0"/>
              <a:t>kráľovstvo, pod autoritatívnou a neskôr fašistickou vládou regenta </a:t>
            </a:r>
            <a:r>
              <a:rPr lang="sk-SK" sz="7200" dirty="0" err="1"/>
              <a:t>Miklósa</a:t>
            </a:r>
            <a:r>
              <a:rPr lang="sk-SK" sz="7200" dirty="0"/>
              <a:t> </a:t>
            </a:r>
            <a:r>
              <a:rPr lang="sk-SK" sz="7200" dirty="0" err="1"/>
              <a:t>Horthyho</a:t>
            </a:r>
            <a:r>
              <a:rPr lang="sk-SK" sz="7200" dirty="0"/>
              <a:t>. Zem sa orientovala na Taliansko vedené </a:t>
            </a:r>
            <a:r>
              <a:rPr lang="sk-SK" sz="7200" dirty="0" err="1"/>
              <a:t>Benitom</a:t>
            </a:r>
            <a:r>
              <a:rPr lang="sk-SK" sz="7200" dirty="0"/>
              <a:t> </a:t>
            </a:r>
            <a:r>
              <a:rPr lang="sk-SK" sz="7200" dirty="0" err="1"/>
              <a:t>Mussolinim</a:t>
            </a:r>
            <a:r>
              <a:rPr lang="sk-SK" sz="7200" dirty="0"/>
              <a:t>, neskôr smerovala viac k spolupráci s nacistickým Nemeckom.</a:t>
            </a:r>
          </a:p>
          <a:p>
            <a:r>
              <a:rPr lang="sk-SK" sz="7200" dirty="0"/>
              <a:t>Po druhej svetovej vojne vznikla Druhá Maďarská republika, ktorá už bola v sovietskej sfére vplyvu. V roku 1949 bola premenená na Maďarskú ľudovú republiku s komunistickou stranou (MDP, od roku </a:t>
            </a:r>
            <a:r>
              <a:rPr lang="sk-SK" sz="7200" dirty="0" smtClean="0"/>
              <a:t>1956</a:t>
            </a:r>
            <a:r>
              <a:rPr lang="sk-SK" sz="7200" dirty="0"/>
              <a:t> premenovanú na MSZMP), ovládajúca všetko politické dianie v štáte. V roku 1956 vypuklo proti komunistickému režimu povstanie, ktoré však bolo potlačené sovietskou armádou. Od revolúcie v roku </a:t>
            </a:r>
            <a:r>
              <a:rPr lang="sk-SK" sz="7200" dirty="0" smtClean="0"/>
              <a:t>1989</a:t>
            </a:r>
            <a:r>
              <a:rPr lang="sk-SK" sz="7200" dirty="0"/>
              <a:t> bolo, v zásade prvýkrát v maďarských dejinách, zriadené demokratické zriadenie. Krajina je členom NATO a Európskej únie.</a:t>
            </a:r>
          </a:p>
          <a:p>
            <a:endParaRPr lang="sk-SK" dirty="0"/>
          </a:p>
        </p:txBody>
      </p:sp>
      <p:pic>
        <p:nvPicPr>
          <p:cNvPr id="7" name="Obrázok 6" descr="18f90be5c0934f27e5dc4f9526c9ecc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4753089"/>
            <a:ext cx="3286148" cy="210491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285729"/>
            <a:ext cx="9144000" cy="4357718"/>
          </a:xfrm>
        </p:spPr>
        <p:txBody>
          <a:bodyPr>
            <a:normAutofit fontScale="70000" lnSpcReduction="20000"/>
          </a:bodyPr>
          <a:lstStyle/>
          <a:p>
            <a:r>
              <a:rPr lang="sk-SK" dirty="0"/>
              <a:t>Maďarské </a:t>
            </a:r>
            <a:r>
              <a:rPr lang="sk-SK" dirty="0" smtClean="0"/>
              <a:t>kmene</a:t>
            </a:r>
            <a:endParaRPr lang="sk-SK" dirty="0"/>
          </a:p>
          <a:p>
            <a:r>
              <a:rPr lang="sk-SK" dirty="0"/>
              <a:t>Maďari boli kočovné kmene </a:t>
            </a:r>
            <a:r>
              <a:rPr lang="sk-SK" dirty="0" err="1"/>
              <a:t>ugrofínského</a:t>
            </a:r>
            <a:r>
              <a:rPr lang="sk-SK" dirty="0"/>
              <a:t> pôvodu, ktoré sa tiesnili v tzv. Starej vlasti (</a:t>
            </a:r>
            <a:r>
              <a:rPr lang="sk-SK" dirty="0" err="1"/>
              <a:t>Atelkuz</a:t>
            </a:r>
            <a:r>
              <a:rPr lang="sk-SK" dirty="0"/>
              <a:t>) </a:t>
            </a:r>
            <a:r>
              <a:rPr lang="sk-SK" dirty="0" err="1"/>
              <a:t>Pečenehovia</a:t>
            </a:r>
            <a:r>
              <a:rPr lang="sk-SK" dirty="0"/>
              <a:t>, a preto prenikli pod vedením náčelníka Arpáda koncom 9. storočia do Karpatskej kotliny. Živili sa väčšinou kočovným chovom dobytka, predovšetkým viedli koristnícke vojny. Dobytok nemohol v tunajších chladnejších podmienkach zostať po celý rok na pastvinách. Preto ho pred zimou porazili (niektoré kusy pomrzli), ale zásoby mäsa do jari nevydržali a kočovní Maďari nemali dosť obilia. Preto vymáhali naturálne dávky od domáceho, poľnohospodárskeho obyvateľstva a predovšetkým viedli koristnícke vojny. Jedna výprava za druhou smerovala na územie Bavorska a Veľkomoravskej ríše.</a:t>
            </a:r>
          </a:p>
          <a:p>
            <a:r>
              <a:rPr lang="sk-SK" dirty="0"/>
              <a:t>Začiatkom 10. </a:t>
            </a:r>
            <a:r>
              <a:rPr lang="sk-SK" dirty="0" smtClean="0"/>
              <a:t>storočia zanikla</a:t>
            </a:r>
            <a:r>
              <a:rPr lang="sk-SK" dirty="0"/>
              <a:t> Veľkomoravská ríša a náčelník Arpád sa potom stal pánom časti Podunajskej nížiny. Po upevnení moci podnikal ďalšie výboje, a to aj do značne vzdialených krajín (Balkán, Byzancia, Francúzsko).</a:t>
            </a:r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1214414" y="5380672"/>
            <a:ext cx="26431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Talianska freska zobrazujúca </a:t>
            </a:r>
            <a:r>
              <a:rPr lang="sk-SK" dirty="0" err="1">
                <a:hlinkClick r:id="rId2" tooltip="Starí Maďari"/>
              </a:rPr>
              <a:t>staromaďarského</a:t>
            </a:r>
            <a:r>
              <a:rPr lang="sk-SK" dirty="0"/>
              <a:t> bojovníka strieľajúceho dozadu, 10. storočie</a:t>
            </a:r>
          </a:p>
        </p:txBody>
      </p:sp>
      <p:sp>
        <p:nvSpPr>
          <p:cNvPr id="5" name="Šípka doprava 4"/>
          <p:cNvSpPr/>
          <p:nvPr/>
        </p:nvSpPr>
        <p:spPr>
          <a:xfrm>
            <a:off x="4000496" y="5643578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 descr="220px-Hungarian_warri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714871"/>
            <a:ext cx="2857505" cy="2143129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k-SK" dirty="0" smtClean="0"/>
              <a:t>     </a:t>
            </a:r>
            <a:r>
              <a:rPr lang="sk-SK" b="1" u="sng" dirty="0" smtClean="0"/>
              <a:t>Počiatky </a:t>
            </a:r>
            <a:r>
              <a:rPr lang="sk-SK" b="1" u="sng" dirty="0"/>
              <a:t>uhorského </a:t>
            </a:r>
            <a:r>
              <a:rPr lang="sk-SK" b="1" u="sng" dirty="0" smtClean="0"/>
              <a:t>štátu</a:t>
            </a:r>
          </a:p>
          <a:p>
            <a:pPr>
              <a:buNone/>
            </a:pPr>
            <a:endParaRPr lang="sk-SK" dirty="0"/>
          </a:p>
          <a:p>
            <a:r>
              <a:rPr lang="sk-SK" dirty="0"/>
              <a:t>Roku 955 boli Maďari katastrofálne porazení v bitke </a:t>
            </a:r>
            <a:r>
              <a:rPr lang="sk-SK" dirty="0" smtClean="0"/>
              <a:t>pri </a:t>
            </a:r>
            <a:r>
              <a:rPr lang="sk-SK" dirty="0" err="1" smtClean="0"/>
              <a:t>Lechu</a:t>
            </a:r>
            <a:r>
              <a:rPr lang="sk-SK" dirty="0"/>
              <a:t> vojskami </a:t>
            </a:r>
            <a:r>
              <a:rPr lang="sk-SK" dirty="0" err="1"/>
              <a:t>východofranského</a:t>
            </a:r>
            <a:r>
              <a:rPr lang="sk-SK" dirty="0"/>
              <a:t> kráľa Ota I. </a:t>
            </a:r>
            <a:r>
              <a:rPr lang="sk-SK" dirty="0" smtClean="0"/>
              <a:t>Veľkého</a:t>
            </a:r>
            <a:r>
              <a:rPr lang="sk-SK" dirty="0"/>
              <a:t> s prispením českých oddielov kniežaťa Boleslava I. Potom začali prechádzať k usadlému spôsobu života.</a:t>
            </a:r>
          </a:p>
          <a:p>
            <a:r>
              <a:rPr lang="sk-SK" dirty="0"/>
              <a:t>Koncom 10. storočia si náčelník Gejza z Arpádovho rodu podriadil (alebo tiež odstránil) ostatných maďarských vodcov a vytvoril jednotné uhorské kniežatstvo. Jeho hlavným mestom sa stal Ostrihom. Krátko pred svojou smrťou sa nechal Gejza pokrstiť. Jeho syn </a:t>
            </a:r>
            <a:r>
              <a:rPr lang="sk-SK" u="sng" dirty="0"/>
              <a:t>Štefan I.</a:t>
            </a:r>
            <a:r>
              <a:rPr lang="sk-SK" dirty="0"/>
              <a:t> (vládol 997 – 1038) bol v roku 1000 korunovaný so súhlasom pápeža aj cisára za uhorského kráľa. Potom nechal zriadiť v Ostrihome arcibiskupstvo. Oboje bol nevídaný úspech, ak uvážime, ako dlho čakali na podobné povýšenie české krajiny. Štefan bol neskôr vyhlásený za svätého.</a:t>
            </a:r>
          </a:p>
          <a:p>
            <a:endParaRPr lang="sk-SK" dirty="0"/>
          </a:p>
        </p:txBody>
      </p:sp>
      <p:pic>
        <p:nvPicPr>
          <p:cNvPr id="4" name="Obrázok 3" descr="170px-A_Szent_Korona_elölről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4572008"/>
            <a:ext cx="1840049" cy="2143116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4500562" y="5357826"/>
            <a:ext cx="2500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hlinkClick r:id="rId3" tooltip="Uhorská koruna (klenot)"/>
              </a:rPr>
              <a:t>Svätoštefanská koruna</a:t>
            </a:r>
            <a:r>
              <a:rPr lang="sk-SK" dirty="0"/>
              <a:t>, v Maďarsku známa najmä ako svätá koruna (</a:t>
            </a:r>
            <a:r>
              <a:rPr lang="sk-SK" i="1" dirty="0" err="1"/>
              <a:t>Szent</a:t>
            </a:r>
            <a:r>
              <a:rPr lang="sk-SK" i="1" dirty="0"/>
              <a:t> </a:t>
            </a:r>
            <a:r>
              <a:rPr lang="sk-SK" i="1" dirty="0" err="1"/>
              <a:t>Korona</a:t>
            </a:r>
            <a:r>
              <a:rPr lang="sk-SK" dirty="0"/>
              <a:t>)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i="1" u="sng" dirty="0" smtClean="0">
                <a:solidFill>
                  <a:schemeClr val="accent3">
                    <a:lumMod val="50000"/>
                  </a:schemeClr>
                </a:solidFill>
                <a:latin typeface="Algerian" pitchFamily="82" charset="0"/>
              </a:rPr>
              <a:t>Národnosti  a  náboženstvá </a:t>
            </a:r>
            <a:br>
              <a:rPr lang="sk-SK" b="1" i="1" u="sng" dirty="0" smtClean="0">
                <a:solidFill>
                  <a:schemeClr val="accent3">
                    <a:lumMod val="50000"/>
                  </a:schemeClr>
                </a:solidFill>
                <a:latin typeface="Algerian" pitchFamily="82" charset="0"/>
              </a:rPr>
            </a:br>
            <a:r>
              <a:rPr lang="sk-SK" b="1" i="1" u="sng" dirty="0" smtClean="0">
                <a:solidFill>
                  <a:schemeClr val="accent3">
                    <a:lumMod val="50000"/>
                  </a:schemeClr>
                </a:solidFill>
                <a:latin typeface="Algerian" pitchFamily="82" charset="0"/>
              </a:rPr>
              <a:t>v  krajine</a:t>
            </a:r>
            <a:endParaRPr lang="sk-SK" b="1" i="1" u="sng" dirty="0">
              <a:solidFill>
                <a:schemeClr val="accent3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Náboženstvo v krajine je Kresťanstvo</a:t>
            </a:r>
          </a:p>
          <a:p>
            <a:pPr>
              <a:buNone/>
            </a:pPr>
            <a:r>
              <a:rPr lang="sk-SK" dirty="0" smtClean="0"/>
              <a:t>Národnosti v krajine sú :</a:t>
            </a:r>
          </a:p>
        </p:txBody>
      </p:sp>
      <p:pic>
        <p:nvPicPr>
          <p:cNvPr id="11" name="Obrázok 10" descr="220px-Fyzicka_mapa-Madars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2857496"/>
            <a:ext cx="4707357" cy="325235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i="1" dirty="0">
                <a:solidFill>
                  <a:schemeClr val="accent3">
                    <a:lumMod val="50000"/>
                  </a:schemeClr>
                </a:solidFill>
                <a:latin typeface="Algerian" pitchFamily="82" charset="0"/>
              </a:rPr>
              <a:t>P</a:t>
            </a:r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  <a:latin typeface="Algerian" pitchFamily="82" charset="0"/>
              </a:rPr>
              <a:t>riemysel  a </a:t>
            </a:r>
            <a:r>
              <a:rPr lang="sk-SK" b="1" i="1" dirty="0" err="1" smtClean="0">
                <a:solidFill>
                  <a:schemeClr val="accent3">
                    <a:lumMod val="50000"/>
                  </a:schemeClr>
                </a:solidFill>
                <a:latin typeface="Algerian" pitchFamily="82" charset="0"/>
              </a:rPr>
              <a:t>PoĽnohospodárstvo</a:t>
            </a:r>
            <a:endParaRPr lang="sk-SK" b="1" i="1" dirty="0">
              <a:solidFill>
                <a:schemeClr val="accent3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135729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Poľnohospodárstvo - dobré podmienky na rast rastlín. Pestujú sa tam tie isté rastliny ako tu u nás na </a:t>
            </a:r>
            <a:r>
              <a:rPr lang="sk-SK" dirty="0"/>
              <a:t>S</a:t>
            </a:r>
            <a:r>
              <a:rPr lang="sk-SK" dirty="0" smtClean="0"/>
              <a:t>lovensku</a:t>
            </a:r>
            <a:r>
              <a:rPr lang="sk-SK" dirty="0"/>
              <a:t>.</a:t>
            </a:r>
          </a:p>
        </p:txBody>
      </p:sp>
      <p:pic>
        <p:nvPicPr>
          <p:cNvPr id="4" name="Obrázok 3" descr="4-6b8dc24486bafad67ea0bb35d1c116107af97d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428868"/>
            <a:ext cx="3776246" cy="2524122"/>
          </a:xfrm>
          <a:prstGeom prst="rect">
            <a:avLst/>
          </a:prstGeom>
        </p:spPr>
      </p:pic>
      <p:pic>
        <p:nvPicPr>
          <p:cNvPr id="5" name="Obrázok 4" descr="1d7c2d20d93e0f90937276856dcb0b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7" y="4429132"/>
            <a:ext cx="3000363" cy="1689169"/>
          </a:xfrm>
          <a:prstGeom prst="rect">
            <a:avLst/>
          </a:prstGeom>
        </p:spPr>
      </p:pic>
      <p:pic>
        <p:nvPicPr>
          <p:cNvPr id="6" name="Obrázok 5" descr="Rapeseed_field_CREDITEPA-800x4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4571999"/>
            <a:ext cx="4064001" cy="2286001"/>
          </a:xfrm>
          <a:prstGeom prst="rect">
            <a:avLst/>
          </a:prstGeom>
        </p:spPr>
      </p:pic>
      <p:pic>
        <p:nvPicPr>
          <p:cNvPr id="7" name="Obrázok 6" descr="hungary-849901__3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071810"/>
            <a:ext cx="3214710" cy="1495214"/>
          </a:xfrm>
          <a:prstGeom prst="rect">
            <a:avLst/>
          </a:prstGeom>
        </p:spPr>
      </p:pic>
      <p:pic>
        <p:nvPicPr>
          <p:cNvPr id="8" name="Obrázok 7" descr="dji-4223417_1920-800x50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58" y="4786322"/>
            <a:ext cx="2738430" cy="1742326"/>
          </a:xfrm>
          <a:prstGeom prst="rect">
            <a:avLst/>
          </a:prstGeom>
        </p:spPr>
      </p:pic>
      <p:pic>
        <p:nvPicPr>
          <p:cNvPr id="9" name="Obrázok 8" descr="20060206_Bettraves_001_RESIZED_M-1-660x33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6143620"/>
            <a:ext cx="1428760" cy="714380"/>
          </a:xfrm>
          <a:prstGeom prst="rect">
            <a:avLst/>
          </a:prstGeom>
        </p:spPr>
      </p:pic>
      <p:pic>
        <p:nvPicPr>
          <p:cNvPr id="10" name="Obrázok 9" descr="d8a1409d-4893-4e92-b856-10d6c1614d78_zatva-repky-olejnej-v-abraham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04944" y="6048531"/>
            <a:ext cx="1439056" cy="809469"/>
          </a:xfrm>
          <a:prstGeom prst="rect">
            <a:avLst/>
          </a:prstGeom>
        </p:spPr>
      </p:pic>
      <p:pic>
        <p:nvPicPr>
          <p:cNvPr id="11" name="Obrázok 10" descr="unnamed 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768" y="3143248"/>
            <a:ext cx="2000232" cy="1332185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k-SK" sz="2800" dirty="0" smtClean="0"/>
              <a:t>V Maďarsku je najčastejším priemyslom strojárstvo</a:t>
            </a:r>
            <a:endParaRPr lang="sk-SK" sz="2800" dirty="0"/>
          </a:p>
        </p:txBody>
      </p:sp>
      <p:pic>
        <p:nvPicPr>
          <p:cNvPr id="4" name="Obrázok 3" descr="4-264c1f03c2df5ed2c7f78724b17441acfe6a995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071678"/>
            <a:ext cx="4619594" cy="2849560"/>
          </a:xfrm>
          <a:prstGeom prst="rect">
            <a:avLst/>
          </a:prstGeom>
        </p:spPr>
      </p:pic>
      <p:pic>
        <p:nvPicPr>
          <p:cNvPr id="5" name="Obrázok 4" descr="5924943_1200x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214686"/>
            <a:ext cx="2580255" cy="1698668"/>
          </a:xfrm>
          <a:prstGeom prst="rect">
            <a:avLst/>
          </a:prstGeom>
        </p:spPr>
      </p:pic>
      <p:pic>
        <p:nvPicPr>
          <p:cNvPr id="6" name="Obrázok 5" descr="21W0UnnERYvV_JOV0OoODA_Slovensk-plyn-rensk-priemysel-aj-ministerstv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3286116" y="5072074"/>
            <a:ext cx="2881306" cy="1620735"/>
          </a:xfrm>
          <a:prstGeom prst="rect">
            <a:avLst/>
          </a:prstGeom>
        </p:spPr>
      </p:pic>
      <p:pic>
        <p:nvPicPr>
          <p:cNvPr id="7" name="Obrázok 6" descr="ilustracne-foto-23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500826" y="5572140"/>
            <a:ext cx="1619218" cy="1076157"/>
          </a:xfrm>
          <a:prstGeom prst="rect">
            <a:avLst/>
          </a:prstGeom>
        </p:spPr>
      </p:pic>
      <p:pic>
        <p:nvPicPr>
          <p:cNvPr id="8" name="Obrázok 7" descr="img_8941-312x20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857760"/>
            <a:ext cx="2747954" cy="1831969"/>
          </a:xfrm>
          <a:prstGeom prst="rect">
            <a:avLst/>
          </a:prstGeom>
        </p:spPr>
      </p:pic>
      <p:pic>
        <p:nvPicPr>
          <p:cNvPr id="9" name="Obrázok 8" descr="images (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454" y="2928934"/>
            <a:ext cx="2071682" cy="1160142"/>
          </a:xfrm>
          <a:prstGeom prst="rect">
            <a:avLst/>
          </a:prstGeom>
        </p:spPr>
      </p:pic>
      <p:pic>
        <p:nvPicPr>
          <p:cNvPr id="10" name="Obrázok 9" descr="stiahnuť (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214290"/>
            <a:ext cx="2257422" cy="1424898"/>
          </a:xfrm>
          <a:prstGeom prst="rect">
            <a:avLst/>
          </a:prstGeom>
        </p:spPr>
      </p:pic>
      <p:pic>
        <p:nvPicPr>
          <p:cNvPr id="11" name="Obrázok 10" descr="vyroba-aut-automobilka-automobilovy-priemysel-clanokW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214290"/>
            <a:ext cx="2598320" cy="1455059"/>
          </a:xfrm>
          <a:prstGeom prst="rect">
            <a:avLst/>
          </a:prstGeom>
        </p:spPr>
      </p:pic>
      <p:pic>
        <p:nvPicPr>
          <p:cNvPr id="12" name="Obrázok 11" descr="priemyse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0800000" flipV="1">
            <a:off x="7358082" y="4572008"/>
            <a:ext cx="1547804" cy="926014"/>
          </a:xfrm>
          <a:prstGeom prst="rect">
            <a:avLst/>
          </a:prstGeom>
        </p:spPr>
      </p:pic>
      <p:pic>
        <p:nvPicPr>
          <p:cNvPr id="13" name="Obrázok 12" descr="obrazok_clanok_article_detailb89eeb8cbafa6b1febe42313b388691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57980" y="214290"/>
            <a:ext cx="2143140" cy="1428760"/>
          </a:xfrm>
          <a:prstGeom prst="rect">
            <a:avLst/>
          </a:prstGeom>
        </p:spPr>
      </p:pic>
      <p:pic>
        <p:nvPicPr>
          <p:cNvPr id="14" name="Obrázok 13" descr="stiahnuť (1)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027508"/>
            <a:ext cx="1857356" cy="1286391"/>
          </a:xfrm>
          <a:prstGeom prst="rect">
            <a:avLst/>
          </a:prstGeom>
        </p:spPr>
      </p:pic>
      <p:pic>
        <p:nvPicPr>
          <p:cNvPr id="15" name="Obrázok 14" descr="robot_0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28860" y="142852"/>
            <a:ext cx="2247488" cy="1500198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180</Words>
  <Application>Microsoft Office PowerPoint</Application>
  <PresentationFormat>Prezentácia na obrazovke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Motív Office</vt:lpstr>
      <vt:lpstr>MAĎARSKO</vt:lpstr>
      <vt:lpstr>Kde sa nachádza</vt:lpstr>
      <vt:lpstr>Snímka 3</vt:lpstr>
      <vt:lpstr>Snímka 4</vt:lpstr>
      <vt:lpstr>Snímka 5</vt:lpstr>
      <vt:lpstr>Snímka 6</vt:lpstr>
      <vt:lpstr>Národnosti  a  náboženstvá  v  krajine</vt:lpstr>
      <vt:lpstr>Priemysel  a PoĽnohospodárstvo</vt:lpstr>
      <vt:lpstr>Snímka 9</vt:lpstr>
      <vt:lpstr>Najznámejšie  miesta                   A pamiatky</vt:lpstr>
      <vt:lpstr>Széchenyiho reťazový most</vt:lpstr>
      <vt:lpstr>Námestie hrdinov</vt:lpstr>
      <vt:lpstr>Matiášov Chrám</vt:lpstr>
      <vt:lpstr>Széchenyio reťazový most a hotel Orangeways  </vt:lpstr>
      <vt:lpstr>Hotel Orangeways</vt:lpstr>
      <vt:lpstr>Maďarská špecialita</vt:lpstr>
      <vt:lpstr>KONIEC</vt:lpstr>
    </vt:vector>
  </TitlesOfParts>
  <Company>USERXP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MADARSKO</dc:title>
  <dc:creator>Používateľ systému Windows</dc:creator>
  <cp:lastModifiedBy>Používateľ systému Windows</cp:lastModifiedBy>
  <cp:revision>46</cp:revision>
  <dcterms:created xsi:type="dcterms:W3CDTF">2020-11-11T15:01:30Z</dcterms:created>
  <dcterms:modified xsi:type="dcterms:W3CDTF">2020-11-14T16:51:01Z</dcterms:modified>
</cp:coreProperties>
</file>