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6" r:id="rId5"/>
    <p:sldId id="265" r:id="rId6"/>
    <p:sldId id="267" r:id="rId7"/>
    <p:sldId id="268" r:id="rId8"/>
    <p:sldId id="258" r:id="rId9"/>
    <p:sldId id="259" r:id="rId10"/>
    <p:sldId id="260" r:id="rId11"/>
    <p:sldId id="26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47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Persian_language"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hyperlink" Target="https://en.wikipedia.org/wiki/Calf_(animal)" TargetMode="External"/><Relationship Id="rId5" Type="http://schemas.openxmlformats.org/officeDocument/2006/relationships/hyperlink" Target="https://en.wikipedia.org/wiki/Goat" TargetMode="External"/><Relationship Id="rId4" Type="http://schemas.openxmlformats.org/officeDocument/2006/relationships/hyperlink" Target="https://en.wikipedia.org/wiki/Central_Asia"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Whip" TargetMode="External"/><Relationship Id="rId2" Type="http://schemas.openxmlformats.org/officeDocument/2006/relationships/hyperlink" Target="https://en.wikipedia.org/wiki/Afghanistan_National_Olympic_Committee" TargetMode="External"/><Relationship Id="rId1" Type="http://schemas.openxmlformats.org/officeDocument/2006/relationships/slideLayout" Target="../slideLayouts/slideLayout2.xml"/><Relationship Id="rId5" Type="http://schemas.openxmlformats.org/officeDocument/2006/relationships/hyperlink" Target="https://en.wikipedia.org/wiki/Aziz_Ahmad_(buzkashi)" TargetMode="External"/><Relationship Id="rId4" Type="http://schemas.openxmlformats.org/officeDocument/2006/relationships/hyperlink" Target="https://en.wikipedia.org/wiki/Boot"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ndex.php?title=Chapandaz&amp;action=edit&amp;redlink=1"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en.wikipedia.org/wiki/Horse_tac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Kabul"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Turkic_peoples" TargetMode="External"/><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hyperlink" Target="https://en.wikipedia.org/wiki/Scythia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en.wikipedia.org/wiki/Hazaras" TargetMode="External"/><Relationship Id="rId13" Type="http://schemas.openxmlformats.org/officeDocument/2006/relationships/hyperlink" Target="https://en.wikipedia.org/wiki/Turkish_people" TargetMode="External"/><Relationship Id="rId18" Type="http://schemas.openxmlformats.org/officeDocument/2006/relationships/hyperlink" Target="https://en.wikipedia.org/wiki/Western_China" TargetMode="External"/><Relationship Id="rId3" Type="http://schemas.openxmlformats.org/officeDocument/2006/relationships/hyperlink" Target="https://en.wikipedia.org/wiki/Kyrgyz_people" TargetMode="External"/><Relationship Id="rId21" Type="http://schemas.openxmlformats.org/officeDocument/2006/relationships/hyperlink" Target="https://en.wikipedia.org/wiki/Tajiks_of_Xinjiang" TargetMode="External"/><Relationship Id="rId7" Type="http://schemas.openxmlformats.org/officeDocument/2006/relationships/hyperlink" Target="https://en.wikipedia.org/wiki/Uyghurs" TargetMode="External"/><Relationship Id="rId12" Type="http://schemas.openxmlformats.org/officeDocument/2006/relationships/hyperlink" Target="https://en.wikipedia.org/wiki/Afghan_people" TargetMode="External"/><Relationship Id="rId17" Type="http://schemas.openxmlformats.org/officeDocument/2006/relationships/hyperlink" Target="https://en.wikipedia.org/wiki/Pamir_Mountains" TargetMode="External"/><Relationship Id="rId2" Type="http://schemas.openxmlformats.org/officeDocument/2006/relationships/image" Target="../media/image5.jpeg"/><Relationship Id="rId16" Type="http://schemas.openxmlformats.org/officeDocument/2006/relationships/hyperlink" Target="https://en.wikipedia.org/wiki/Van,_Turkey" TargetMode="External"/><Relationship Id="rId20" Type="http://schemas.openxmlformats.org/officeDocument/2006/relationships/hyperlink" Target="https://en.wikipedia.org/wiki/Yak" TargetMode="External"/><Relationship Id="rId1" Type="http://schemas.openxmlformats.org/officeDocument/2006/relationships/slideLayout" Target="../slideLayouts/slideLayout2.xml"/><Relationship Id="rId6" Type="http://schemas.openxmlformats.org/officeDocument/2006/relationships/hyperlink" Target="https://en.wikipedia.org/wiki/Uzbeks" TargetMode="External"/><Relationship Id="rId11" Type="http://schemas.openxmlformats.org/officeDocument/2006/relationships/hyperlink" Target="https://en.wikipedia.org/wiki/Baloch_people" TargetMode="External"/><Relationship Id="rId5" Type="http://schemas.openxmlformats.org/officeDocument/2006/relationships/hyperlink" Target="https://en.wikipedia.org/wiki/Kazakhs" TargetMode="External"/><Relationship Id="rId15" Type="http://schemas.openxmlformats.org/officeDocument/2006/relationships/hyperlink" Target="https://en.wikipedia.org/wiki/Turkey" TargetMode="External"/><Relationship Id="rId10" Type="http://schemas.openxmlformats.org/officeDocument/2006/relationships/hyperlink" Target="https://en.wikipedia.org/wiki/Pashtuns" TargetMode="External"/><Relationship Id="rId19" Type="http://schemas.openxmlformats.org/officeDocument/2006/relationships/hyperlink" Target="https://en.wikipedia.org/wiki/Horse" TargetMode="External"/><Relationship Id="rId4" Type="http://schemas.openxmlformats.org/officeDocument/2006/relationships/hyperlink" Target="https://en.wikipedia.org/wiki/Turkmens" TargetMode="External"/><Relationship Id="rId9" Type="http://schemas.openxmlformats.org/officeDocument/2006/relationships/hyperlink" Target="https://en.wikipedia.org/wiki/Tajiks" TargetMode="External"/><Relationship Id="rId14" Type="http://schemas.openxmlformats.org/officeDocument/2006/relationships/hyperlink" Target="https://en.wikipedia.org/wiki/Ulupami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sk-SK" sz="8800" dirty="0" err="1" smtClean="0"/>
              <a:t>Buzkashi</a:t>
            </a:r>
            <a:endParaRPr lang="sk-SK" sz="8800" dirty="0"/>
          </a:p>
        </p:txBody>
      </p:sp>
      <p:sp>
        <p:nvSpPr>
          <p:cNvPr id="3" name="Podnadpis 2"/>
          <p:cNvSpPr>
            <a:spLocks noGrp="1"/>
          </p:cNvSpPr>
          <p:nvPr>
            <p:ph type="subTitle" idx="1"/>
          </p:nvPr>
        </p:nvSpPr>
        <p:spPr/>
        <p:txBody>
          <a:bodyPr/>
          <a:lstStyle/>
          <a:p>
            <a:r>
              <a:rPr lang="sk-SK" dirty="0" smtClean="0">
                <a:solidFill>
                  <a:srgbClr val="FF0000"/>
                </a:solidFill>
              </a:rPr>
              <a:t>Monika </a:t>
            </a:r>
            <a:r>
              <a:rPr lang="sk-SK" dirty="0" err="1" smtClean="0">
                <a:solidFill>
                  <a:srgbClr val="FF0000"/>
                </a:solidFill>
              </a:rPr>
              <a:t>Janoušová</a:t>
            </a:r>
            <a:r>
              <a:rPr lang="sk-SK" dirty="0" smtClean="0">
                <a:solidFill>
                  <a:srgbClr val="FF0000"/>
                </a:solidFill>
              </a:rPr>
              <a:t> 6.A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Afganistan</a:t>
            </a:r>
            <a:endParaRPr lang="sk-SK" dirty="0"/>
          </a:p>
        </p:txBody>
      </p:sp>
      <p:sp>
        <p:nvSpPr>
          <p:cNvPr id="3" name="Zástupný symbol obsahu 2"/>
          <p:cNvSpPr>
            <a:spLocks noGrp="1"/>
          </p:cNvSpPr>
          <p:nvPr>
            <p:ph idx="1"/>
          </p:nvPr>
        </p:nvSpPr>
        <p:spPr/>
        <p:txBody>
          <a:bodyPr>
            <a:normAutofit fontScale="92500" lnSpcReduction="10000"/>
          </a:bodyPr>
          <a:lstStyle/>
          <a:p>
            <a:pPr>
              <a:buNone/>
            </a:pPr>
            <a:r>
              <a:rPr lang="sk-SK" dirty="0" err="1" smtClean="0"/>
              <a:t>Buzkashi</a:t>
            </a:r>
            <a:r>
              <a:rPr lang="sk-SK" dirty="0" smtClean="0"/>
              <a:t> </a:t>
            </a:r>
            <a:r>
              <a:rPr lang="sk-SK" dirty="0" smtClean="0"/>
              <a:t>je národný šport a „vášeň“ v Afganistane, kde sa často hrá v piatok a zápasy priťahujú tisíce fanúšikov. </a:t>
            </a:r>
            <a:r>
              <a:rPr lang="sk-SK" dirty="0" err="1" smtClean="0"/>
              <a:t>Whitney</a:t>
            </a:r>
            <a:r>
              <a:rPr lang="sk-SK" dirty="0" smtClean="0"/>
              <a:t> </a:t>
            </a:r>
            <a:r>
              <a:rPr lang="sk-SK" dirty="0" err="1" smtClean="0"/>
              <a:t>Azoy</a:t>
            </a:r>
            <a:r>
              <a:rPr lang="sk-SK" dirty="0" smtClean="0"/>
              <a:t> vo svojej knihe </a:t>
            </a:r>
            <a:r>
              <a:rPr lang="sk-SK" i="1" dirty="0" err="1" smtClean="0"/>
              <a:t>Buzkashi</a:t>
            </a:r>
            <a:r>
              <a:rPr lang="sk-SK" i="1" dirty="0" smtClean="0"/>
              <a:t>: Game and </a:t>
            </a:r>
            <a:r>
              <a:rPr lang="sk-SK" i="1" dirty="0" err="1" smtClean="0"/>
              <a:t>Power</a:t>
            </a:r>
            <a:r>
              <a:rPr lang="sk-SK" i="1" dirty="0" smtClean="0"/>
              <a:t> v Afganistane</a:t>
            </a:r>
            <a:r>
              <a:rPr lang="sk-SK" dirty="0" smtClean="0"/>
              <a:t> poznamenáva, že „vodcovia sú muži, ktorí sa môžu zmocniť kontroly prostredníctvom faulu a spravodlivosti a potom bojovať proti svojim súperom. To isté robí jazdec </a:t>
            </a:r>
            <a:r>
              <a:rPr lang="sk-SK" dirty="0" err="1" smtClean="0"/>
              <a:t>Buzkashi</a:t>
            </a:r>
            <a:r>
              <a:rPr lang="sk-SK" dirty="0" smtClean="0"/>
              <a:t>“.  Tradične mohli hry trvať aj niekoľko dní, ale vo svojej regulovanejšej turnajovej verzii má obmedzený čas zápasu. </a:t>
            </a:r>
          </a:p>
          <a:p>
            <a:endParaRPr lang="sk-SK"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monika\Documents\Škola\stiahnuť.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lstStyle/>
          <a:p>
            <a:pPr>
              <a:buNone/>
            </a:pPr>
            <a:r>
              <a:rPr lang="sk-SK" dirty="0" smtClean="0"/>
              <a:t> </a:t>
            </a:r>
            <a:r>
              <a:rPr lang="sk-SK" dirty="0" smtClean="0"/>
              <a:t>                                        </a:t>
            </a:r>
          </a:p>
          <a:p>
            <a:pPr>
              <a:buNone/>
            </a:pPr>
            <a:endParaRPr lang="sk-SK" dirty="0" smtClean="0"/>
          </a:p>
          <a:p>
            <a:pPr>
              <a:buNone/>
            </a:pPr>
            <a:r>
              <a:rPr lang="sk-SK" sz="6000" dirty="0" smtClean="0">
                <a:solidFill>
                  <a:srgbClr val="FF0000"/>
                </a:solidFill>
              </a:rPr>
              <a:t> </a:t>
            </a:r>
            <a:r>
              <a:rPr lang="sk-SK" sz="6000" dirty="0" smtClean="0">
                <a:solidFill>
                  <a:srgbClr val="FF0000"/>
                </a:solidFill>
              </a:rPr>
              <a:t>             </a:t>
            </a:r>
            <a:endParaRPr lang="sk-SK" sz="6000"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onika\Documents\Škola\Buzkashi.jpg"/>
          <p:cNvPicPr>
            <a:picLocks noChangeAspect="1" noChangeArrowheads="1"/>
          </p:cNvPicPr>
          <p:nvPr/>
        </p:nvPicPr>
        <p:blipFill>
          <a:blip r:embed="rId2" cstate="print"/>
          <a:srcRect/>
          <a:stretch>
            <a:fillRect/>
          </a:stretch>
        </p:blipFill>
        <p:spPr bwMode="auto">
          <a:xfrm>
            <a:off x="457200" y="533400"/>
            <a:ext cx="8153400" cy="5943600"/>
          </a:xfrm>
          <a:prstGeom prst="rect">
            <a:avLst/>
          </a:prstGeom>
          <a:noFill/>
        </p:spPr>
      </p:pic>
      <p:sp>
        <p:nvSpPr>
          <p:cNvPr id="2" name="Nadpis 1"/>
          <p:cNvSpPr>
            <a:spLocks noGrp="1"/>
          </p:cNvSpPr>
          <p:nvPr>
            <p:ph type="title"/>
          </p:nvPr>
        </p:nvSpPr>
        <p:spPr/>
        <p:txBody>
          <a:bodyPr/>
          <a:lstStyle/>
          <a:p>
            <a:r>
              <a:rPr lang="sk-SK" b="1" dirty="0" err="1" smtClean="0"/>
              <a:t>Buzkashi</a:t>
            </a:r>
            <a:endParaRPr lang="sk-SK" dirty="0"/>
          </a:p>
        </p:txBody>
      </p:sp>
      <p:sp>
        <p:nvSpPr>
          <p:cNvPr id="3" name="Zástupný symbol obsahu 2"/>
          <p:cNvSpPr>
            <a:spLocks noGrp="1"/>
          </p:cNvSpPr>
          <p:nvPr>
            <p:ph idx="1"/>
          </p:nvPr>
        </p:nvSpPr>
        <p:spPr/>
        <p:txBody>
          <a:bodyPr>
            <a:normAutofit/>
          </a:bodyPr>
          <a:lstStyle/>
          <a:p>
            <a:pPr>
              <a:buNone/>
            </a:pPr>
            <a:r>
              <a:rPr lang="sk-SK" dirty="0" smtClean="0"/>
              <a:t> (</a:t>
            </a:r>
            <a:r>
              <a:rPr lang="sk-SK" dirty="0" smtClean="0"/>
              <a:t> </a:t>
            </a:r>
            <a:r>
              <a:rPr lang="sk-SK" dirty="0" smtClean="0">
                <a:solidFill>
                  <a:srgbClr val="FF0000"/>
                </a:solidFill>
                <a:hlinkClick r:id="rId3" tooltip="Perzský jazyk"/>
              </a:rPr>
              <a:t>perzsky</a:t>
            </a:r>
            <a:r>
              <a:rPr lang="sk-SK" dirty="0" smtClean="0">
                <a:solidFill>
                  <a:srgbClr val="FF0000"/>
                </a:solidFill>
              </a:rPr>
              <a:t> </a:t>
            </a:r>
            <a:r>
              <a:rPr lang="sk-SK" dirty="0" smtClean="0">
                <a:solidFill>
                  <a:srgbClr val="FF0000"/>
                </a:solidFill>
              </a:rPr>
              <a:t>:</a:t>
            </a:r>
            <a:r>
              <a:rPr lang="sk-SK" dirty="0" smtClean="0">
                <a:solidFill>
                  <a:srgbClr val="FF0000"/>
                </a:solidFill>
              </a:rPr>
              <a:t> </a:t>
            </a:r>
            <a:r>
              <a:rPr lang="sk-SK" dirty="0" smtClean="0">
                <a:solidFill>
                  <a:srgbClr val="FF0000"/>
                </a:solidFill>
              </a:rPr>
              <a:t>v</a:t>
            </a:r>
            <a:r>
              <a:rPr lang="ar-AE" dirty="0" smtClean="0">
                <a:solidFill>
                  <a:srgbClr val="FF0000"/>
                </a:solidFill>
              </a:rPr>
              <a:t> </a:t>
            </a:r>
            <a:r>
              <a:rPr lang="sk-SK" dirty="0" smtClean="0">
                <a:solidFill>
                  <a:srgbClr val="FF0000"/>
                </a:solidFill>
                <a:hlinkClick r:id="rId3" tooltip="Perzský jazyk"/>
              </a:rPr>
              <a:t>perzštine</a:t>
            </a:r>
            <a:r>
              <a:rPr lang="sk-SK" dirty="0" smtClean="0">
                <a:solidFill>
                  <a:srgbClr val="FF0000"/>
                </a:solidFill>
              </a:rPr>
              <a:t> doslova „ťahajúci kozy“ ) je </a:t>
            </a:r>
            <a:r>
              <a:rPr lang="sk-SK" dirty="0" smtClean="0">
                <a:solidFill>
                  <a:srgbClr val="FF0000"/>
                </a:solidFill>
                <a:hlinkClick r:id="rId4" tooltip="Stredná Ázia"/>
              </a:rPr>
              <a:t>stredoázijský</a:t>
            </a:r>
            <a:r>
              <a:rPr lang="sk-SK" dirty="0" smtClean="0">
                <a:solidFill>
                  <a:srgbClr val="FF0000"/>
                </a:solidFill>
              </a:rPr>
              <a:t> šport, v ktorom sa hráči na koňoch snažia umiestniť do bránky jatočné telo z </a:t>
            </a:r>
            <a:r>
              <a:rPr lang="sk-SK" dirty="0" smtClean="0">
                <a:solidFill>
                  <a:srgbClr val="FF0000"/>
                </a:solidFill>
                <a:hlinkClick r:id="rId5" tooltip="Koza"/>
              </a:rPr>
              <a:t>kozy</a:t>
            </a:r>
            <a:r>
              <a:rPr lang="sk-SK" dirty="0" smtClean="0">
                <a:solidFill>
                  <a:srgbClr val="FF0000"/>
                </a:solidFill>
              </a:rPr>
              <a:t> alebo </a:t>
            </a:r>
            <a:r>
              <a:rPr lang="sk-SK" dirty="0" smtClean="0">
                <a:solidFill>
                  <a:srgbClr val="FF0000"/>
                </a:solidFill>
                <a:hlinkClick r:id="rId6" tooltip="Teľa (zviera)"/>
              </a:rPr>
              <a:t>teľaťa</a:t>
            </a:r>
            <a:r>
              <a:rPr lang="sk-SK" dirty="0" smtClean="0">
                <a:solidFill>
                  <a:srgbClr val="FF0000"/>
                </a:solidFill>
              </a:rPr>
              <a:t> . Podobné hry sú známe ako </a:t>
            </a:r>
            <a:r>
              <a:rPr lang="sk-SK" b="1" dirty="0" err="1" smtClean="0">
                <a:solidFill>
                  <a:srgbClr val="FF0000"/>
                </a:solidFill>
              </a:rPr>
              <a:t>kokpar</a:t>
            </a:r>
            <a:r>
              <a:rPr lang="sk-SK" dirty="0" smtClean="0">
                <a:solidFill>
                  <a:srgbClr val="FF0000"/>
                </a:solidFill>
              </a:rPr>
              <a:t> ,  </a:t>
            </a:r>
            <a:r>
              <a:rPr lang="sk-SK" b="1" dirty="0" err="1" smtClean="0">
                <a:solidFill>
                  <a:srgbClr val="FF0000"/>
                </a:solidFill>
              </a:rPr>
              <a:t>kupkari</a:t>
            </a:r>
            <a:r>
              <a:rPr lang="sk-SK" dirty="0" smtClean="0">
                <a:solidFill>
                  <a:srgbClr val="FF0000"/>
                </a:solidFill>
              </a:rPr>
              <a:t> ,  a </a:t>
            </a:r>
            <a:r>
              <a:rPr lang="sk-SK" b="1" dirty="0" err="1" smtClean="0">
                <a:solidFill>
                  <a:srgbClr val="FF0000"/>
                </a:solidFill>
              </a:rPr>
              <a:t>ulak</a:t>
            </a:r>
            <a:r>
              <a:rPr lang="sk-SK" b="1" dirty="0" smtClean="0">
                <a:solidFill>
                  <a:srgbClr val="FF0000"/>
                </a:solidFill>
              </a:rPr>
              <a:t> </a:t>
            </a:r>
            <a:r>
              <a:rPr lang="sk-SK" b="1" dirty="0" err="1" smtClean="0">
                <a:solidFill>
                  <a:srgbClr val="FF0000"/>
                </a:solidFill>
              </a:rPr>
              <a:t>tartysh</a:t>
            </a:r>
            <a:r>
              <a:rPr lang="sk-SK" b="1" dirty="0" smtClean="0">
                <a:solidFill>
                  <a:srgbClr val="FF0000"/>
                </a:solidFill>
              </a:rPr>
              <a:t> </a:t>
            </a:r>
            <a:r>
              <a:rPr lang="sk-SK" baseline="30000" dirty="0" smtClean="0">
                <a:solidFill>
                  <a:srgbClr val="FF0000"/>
                </a:solidFill>
              </a:rPr>
              <a:t>[</a:t>
            </a:r>
            <a:r>
              <a:rPr lang="sk-SK" dirty="0" smtClean="0">
                <a:solidFill>
                  <a:srgbClr val="FF0000"/>
                </a:solidFill>
              </a:rPr>
              <a:t> v </a:t>
            </a:r>
            <a:r>
              <a:rPr lang="sk-SK" dirty="0" smtClean="0">
                <a:solidFill>
                  <a:srgbClr val="FF0000"/>
                </a:solidFill>
              </a:rPr>
              <a:t>Kirgizsku a Kazachstane, alebo ako </a:t>
            </a:r>
            <a:r>
              <a:rPr lang="sk-SK" b="1" dirty="0" err="1" smtClean="0">
                <a:solidFill>
                  <a:srgbClr val="FF0000"/>
                </a:solidFill>
              </a:rPr>
              <a:t>kökbörü</a:t>
            </a:r>
            <a:r>
              <a:rPr lang="sk-SK" dirty="0" smtClean="0">
                <a:solidFill>
                  <a:srgbClr val="FF0000"/>
                </a:solidFill>
              </a:rPr>
              <a:t> a </a:t>
            </a:r>
            <a:r>
              <a:rPr lang="sk-SK" b="1" dirty="0" err="1" smtClean="0">
                <a:solidFill>
                  <a:srgbClr val="FF0000"/>
                </a:solidFill>
              </a:rPr>
              <a:t>gökbörü</a:t>
            </a:r>
            <a:r>
              <a:rPr lang="sk-SK" dirty="0" smtClean="0">
                <a:solidFill>
                  <a:srgbClr val="FF0000"/>
                </a:solidFill>
              </a:rPr>
              <a:t> v Turecku, kde ich hrajú predovšetkým komunity pôvodom zo strednej Ázie. </a:t>
            </a:r>
            <a:endParaRPr lang="sk-SK"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Pravidlá a variácie</a:t>
            </a:r>
            <a:endParaRPr lang="sk-SK" dirty="0"/>
          </a:p>
        </p:txBody>
      </p:sp>
      <p:sp>
        <p:nvSpPr>
          <p:cNvPr id="3" name="Zástupný symbol obsahu 2"/>
          <p:cNvSpPr>
            <a:spLocks noGrp="1"/>
          </p:cNvSpPr>
          <p:nvPr>
            <p:ph idx="1"/>
          </p:nvPr>
        </p:nvSpPr>
        <p:spPr/>
        <p:txBody>
          <a:bodyPr>
            <a:normAutofit fontScale="62500" lnSpcReduction="20000"/>
          </a:bodyPr>
          <a:lstStyle/>
          <a:p>
            <a:pPr>
              <a:buNone/>
            </a:pPr>
            <a:endParaRPr lang="sk-SK" dirty="0" smtClean="0"/>
          </a:p>
          <a:p>
            <a:pPr>
              <a:buNone/>
            </a:pPr>
            <a:r>
              <a:rPr lang="sk-SK" dirty="0" smtClean="0"/>
              <a:t>      </a:t>
            </a:r>
            <a:r>
              <a:rPr lang="sk-SK" sz="3800" dirty="0" smtClean="0"/>
              <a:t>Konkurencia </a:t>
            </a:r>
            <a:r>
              <a:rPr lang="sk-SK" sz="3800" dirty="0" smtClean="0"/>
              <a:t>je zvyčajne tvrdá. Pred zavedením oficiálnych pravidiel </a:t>
            </a:r>
            <a:r>
              <a:rPr lang="sk-SK" sz="3800" dirty="0" smtClean="0">
                <a:hlinkClick r:id="rId2" tooltip="Afganský národný olympijský výbor"/>
              </a:rPr>
              <a:t>Afganskou olympijskou federáciou</a:t>
            </a:r>
            <a:r>
              <a:rPr lang="sk-SK" sz="3800" dirty="0" smtClean="0"/>
              <a:t> sa tento šport uskutočňoval hlavne na základe pravidiel, ako napríklad úmyselné zbičovanie iného jazdca alebo úmyselné zrazenie koňa z koňa. Jazdci zvyčajne nosia ťažké oblečenie a ochranu hlavy, aby sa chránili pred </a:t>
            </a:r>
            <a:r>
              <a:rPr lang="sk-SK" sz="3800" dirty="0" smtClean="0">
                <a:hlinkClick r:id="rId3" tooltip="Bič"/>
              </a:rPr>
              <a:t>bičmi</a:t>
            </a:r>
            <a:r>
              <a:rPr lang="sk-SK" sz="3800" dirty="0" smtClean="0"/>
              <a:t> a </a:t>
            </a:r>
            <a:r>
              <a:rPr lang="sk-SK" sz="3800" dirty="0" smtClean="0">
                <a:hlinkClick r:id="rId4" tooltip="Topánka"/>
              </a:rPr>
              <a:t>čižmami</a:t>
            </a:r>
            <a:r>
              <a:rPr lang="sk-SK" sz="3800" dirty="0" smtClean="0"/>
              <a:t> ostatných hráčov. Napríklad jazdci v bývalom Sovietskom zväze často kvôli ochrane nosia zachránené sovietske tankové prilby. Čižmy majú zvyčajne vysoké podpätky, ktoré zapadajú do sedla koňa a pomáhajú jazdcovi oprieť sa o bok koňa pri pokuse o zdvihnutie kozy. Hry môžu trvať niekoľko dní a víťazný tím dostane odmenu, nie nevyhnutne peniaze, ako odmenu za svoju výhru. Špičkoví hráči, ako napríklad </a:t>
            </a:r>
            <a:r>
              <a:rPr lang="sk-SK" sz="3800" dirty="0" err="1" smtClean="0">
                <a:hlinkClick r:id="rId5" tooltip="Aziz Ahmad (buzkashi)"/>
              </a:rPr>
              <a:t>Aziz</a:t>
            </a:r>
            <a:r>
              <a:rPr lang="sk-SK" sz="3800" dirty="0" smtClean="0">
                <a:hlinkClick r:id="rId5" tooltip="Aziz Ahmad (buzkashi)"/>
              </a:rPr>
              <a:t> </a:t>
            </a:r>
            <a:r>
              <a:rPr lang="sk-SK" sz="3800" dirty="0" err="1" smtClean="0">
                <a:hlinkClick r:id="rId5" tooltip="Aziz Ahmad (buzkashi)"/>
              </a:rPr>
              <a:t>Ahmad</a:t>
            </a:r>
            <a:r>
              <a:rPr lang="sk-SK" sz="3800" dirty="0" smtClean="0"/>
              <a:t> , sú sponzorovaní bohatými Afgancami. </a:t>
            </a:r>
          </a:p>
          <a:p>
            <a:endParaRPr lang="sk-SK"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monika\Documents\Škola\stiahnuť.png"/>
          <p:cNvPicPr>
            <a:picLocks noChangeAspect="1" noChangeArrowheads="1"/>
          </p:cNvPicPr>
          <p:nvPr/>
        </p:nvPicPr>
        <p:blipFill>
          <a:blip r:embed="rId2" cstate="print"/>
          <a:srcRect/>
          <a:stretch>
            <a:fillRect/>
          </a:stretch>
        </p:blipFill>
        <p:spPr bwMode="auto">
          <a:xfrm>
            <a:off x="2667000" y="0"/>
            <a:ext cx="6477000" cy="6858000"/>
          </a:xfrm>
          <a:prstGeom prst="rect">
            <a:avLst/>
          </a:prstGeom>
          <a:noFill/>
        </p:spPr>
      </p:pic>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normAutofit fontScale="77500" lnSpcReduction="20000"/>
          </a:bodyPr>
          <a:lstStyle/>
          <a:p>
            <a:r>
              <a:rPr lang="sk-SK" dirty="0" smtClean="0"/>
              <a:t>Hráč </a:t>
            </a:r>
            <a:r>
              <a:rPr lang="sk-SK" dirty="0" err="1" smtClean="0"/>
              <a:t>buzkashi</a:t>
            </a:r>
            <a:r>
              <a:rPr lang="sk-SK" dirty="0" smtClean="0"/>
              <a:t> sa nazýva </a:t>
            </a:r>
            <a:r>
              <a:rPr lang="sk-SK" dirty="0" err="1" smtClean="0">
                <a:hlinkClick r:id="rId3" tooltip="Chapandaz (stránka neexistuje)"/>
              </a:rPr>
              <a:t>Chapandaz</a:t>
            </a:r>
            <a:r>
              <a:rPr lang="sk-SK" dirty="0" smtClean="0"/>
              <a:t> ; v Afganistane sa verí hlavne tomu, že šikovný </a:t>
            </a:r>
            <a:r>
              <a:rPr lang="sk-SK" dirty="0" err="1" smtClean="0"/>
              <a:t>Chapandaz</a:t>
            </a:r>
            <a:r>
              <a:rPr lang="sk-SK" dirty="0" smtClean="0"/>
              <a:t> má zvyčajne štyridsať rokov. To je založené na skutočnosti, že povaha hry vyžaduje, aby jej hráč podstúpil náročnú fyzickú prax a pozorovanie. Podobne aj kone používané v </a:t>
            </a:r>
            <a:r>
              <a:rPr lang="sk-SK" dirty="0" err="1" smtClean="0"/>
              <a:t>buzkashi</a:t>
            </a:r>
            <a:r>
              <a:rPr lang="sk-SK" dirty="0" smtClean="0"/>
              <a:t> tiež prechádzajú náročným výcvikom a náležitou pozornosťou. Hráč nemusí nutne vlastniť koňa. Kone sú zvyčajne vo vlastníctve majiteľov a veľmi bohatých ľudí, ktorí sú dostatočne bohatí na to, aby sa o ne starali a zabezpečovali im výcvikové zariadenia. Avšak majster </a:t>
            </a:r>
            <a:r>
              <a:rPr lang="sk-SK" dirty="0" err="1" smtClean="0"/>
              <a:t>Chapandaz</a:t>
            </a:r>
            <a:r>
              <a:rPr lang="sk-SK" dirty="0" smtClean="0"/>
              <a:t> si môže zvoliť ktoréhokoľvek koňa a majiteľ koňa zvyčajne chce, aby na jeho koni jazdil majster </a:t>
            </a:r>
            <a:r>
              <a:rPr lang="sk-SK" dirty="0" err="1" smtClean="0"/>
              <a:t>Chapandaz</a:t>
            </a:r>
            <a:r>
              <a:rPr lang="sk-SK" dirty="0" smtClean="0"/>
              <a:t>, pretože víťazný kôň tiež prináša hrdosť na majiteľa.</a:t>
            </a:r>
          </a:p>
          <a:p>
            <a:endParaRPr lang="sk-SK"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normAutofit fontScale="85000" lnSpcReduction="20000"/>
          </a:bodyPr>
          <a:lstStyle/>
          <a:p>
            <a:r>
              <a:rPr lang="sk-SK" dirty="0" smtClean="0"/>
              <a:t>Hra sa skladá z dvoch hlavných foriem: </a:t>
            </a:r>
            <a:r>
              <a:rPr lang="sk-SK" dirty="0" err="1" smtClean="0"/>
              <a:t>Tudabarai</a:t>
            </a:r>
            <a:r>
              <a:rPr lang="sk-SK" dirty="0" smtClean="0"/>
              <a:t> a </a:t>
            </a:r>
            <a:r>
              <a:rPr lang="sk-SK" dirty="0" err="1" smtClean="0"/>
              <a:t>Qarajai</a:t>
            </a:r>
            <a:r>
              <a:rPr lang="sk-SK" dirty="0" smtClean="0"/>
              <a:t>. </a:t>
            </a:r>
            <a:r>
              <a:rPr lang="sk-SK" dirty="0" err="1" smtClean="0"/>
              <a:t>Tudabarai</a:t>
            </a:r>
            <a:r>
              <a:rPr lang="sk-SK" dirty="0" smtClean="0"/>
              <a:t> sa považuje za jednoduchšiu formu hry. V tejto verzii je cieľom jednoducho chytiť kozu a pohybovať sa ľubovoľným smerom, kým nebudete mimo ostatných hráčov. V </a:t>
            </a:r>
            <a:r>
              <a:rPr lang="sk-SK" dirty="0" err="1" smtClean="0"/>
              <a:t>Qarajai</a:t>
            </a:r>
            <a:r>
              <a:rPr lang="sk-SK" dirty="0" smtClean="0"/>
              <a:t> musia hráči nosiť jatočné telo okolo vlajky alebo značky na jednom konci poľa a potom ho hodiť do skórujúceho kruhu („Kruh spravodlivosti“) na druhom konci. Jazdci budú mať bič, ktorým odrazia súperiace kone a jazdcov. Keď sa jazdec nepoužíva - napr. Pretože jazdec potrebuje obe ruky na riadenie koňa a zabezpečenie jatočného tela - bič sa zvyčajne nosí v zuboch.</a:t>
            </a:r>
          </a:p>
          <a:p>
            <a:endParaRPr lang="sk-SK"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normAutofit fontScale="92500" lnSpcReduction="20000"/>
          </a:bodyPr>
          <a:lstStyle/>
          <a:p>
            <a:pPr>
              <a:buNone/>
            </a:pPr>
            <a:r>
              <a:rPr lang="sk-SK" dirty="0" smtClean="0"/>
              <a:t>   Teľa </a:t>
            </a:r>
            <a:r>
              <a:rPr lang="sk-SK" dirty="0" smtClean="0"/>
              <a:t>v hre </a:t>
            </a:r>
            <a:r>
              <a:rPr lang="sk-SK" dirty="0" err="1" smtClean="0"/>
              <a:t>buzkashi</a:t>
            </a:r>
            <a:r>
              <a:rPr lang="sk-SK" dirty="0" smtClean="0"/>
              <a:t> je zvyčajne sťaté a vykostené a má odrezané 2 končatiny. Potom sa namočí na 24 hodín do studenej vody, aby sa spevnila. Príležitostne je piesok zabalený do jatočného tela, aby získal väčšiu váhu. Aj keď sa koza používa, keď nie je k dispozícii teliatko, je menej pravdepodobné, že sa počas hry rozpadne. Aj keď hráči nemôžu pripútať lýtka na svoje telá alebo </a:t>
            </a:r>
            <a:r>
              <a:rPr lang="sk-SK" dirty="0" smtClean="0">
                <a:hlinkClick r:id="rId2" tooltip="Kone pre kone"/>
              </a:rPr>
              <a:t>sedlá</a:t>
            </a:r>
            <a:r>
              <a:rPr lang="sk-SK" dirty="0" smtClean="0"/>
              <a:t> , je prijateľné - a bežnou praxou - zakliniť lýtko pod jednu nohu, aby sa uvoľnili ruky.</a:t>
            </a:r>
          </a:p>
          <a:p>
            <a:endParaRPr lang="sk-SK"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monika\Documents\Škola\dsc7499-kopirovat.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normAutofit fontScale="85000" lnSpcReduction="10000"/>
          </a:bodyPr>
          <a:lstStyle/>
          <a:p>
            <a:pPr>
              <a:buNone/>
            </a:pPr>
            <a:r>
              <a:rPr lang="sk-SK" dirty="0" smtClean="0">
                <a:solidFill>
                  <a:srgbClr val="FF0000"/>
                </a:solidFill>
              </a:rPr>
              <a:t>Tieto </a:t>
            </a:r>
            <a:r>
              <a:rPr lang="sk-SK" dirty="0" smtClean="0">
                <a:solidFill>
                  <a:srgbClr val="FF0000"/>
                </a:solidFill>
              </a:rPr>
              <a:t>pravidlá sa prísne dodržiavajú iba pri súťažiach v </a:t>
            </a:r>
            <a:r>
              <a:rPr lang="sk-SK" dirty="0" smtClean="0">
                <a:solidFill>
                  <a:srgbClr val="FF0000"/>
                </a:solidFill>
                <a:hlinkClick r:id="rId3" tooltip="Kábul"/>
              </a:rPr>
              <a:t>Kábule</a:t>
            </a:r>
            <a:r>
              <a:rPr lang="sk-SK" dirty="0" smtClean="0">
                <a:solidFill>
                  <a:srgbClr val="FF0000"/>
                </a:solidFill>
              </a:rPr>
              <a:t> . </a:t>
            </a:r>
          </a:p>
          <a:p>
            <a:pPr>
              <a:buNone/>
            </a:pPr>
            <a:r>
              <a:rPr lang="sk-SK" dirty="0" smtClean="0">
                <a:solidFill>
                  <a:srgbClr val="FF0000"/>
                </a:solidFill>
              </a:rPr>
              <a:t>1.Pozemok </a:t>
            </a:r>
            <a:r>
              <a:rPr lang="sk-SK" dirty="0" smtClean="0">
                <a:solidFill>
                  <a:srgbClr val="FF0000"/>
                </a:solidFill>
              </a:rPr>
              <a:t>má štvorcové usporiadanie s každou stranou dlhou.</a:t>
            </a:r>
          </a:p>
          <a:p>
            <a:pPr>
              <a:buNone/>
            </a:pPr>
            <a:r>
              <a:rPr lang="sk-SK" dirty="0" smtClean="0">
                <a:solidFill>
                  <a:srgbClr val="FF0000"/>
                </a:solidFill>
              </a:rPr>
              <a:t>2.Každý </a:t>
            </a:r>
            <a:r>
              <a:rPr lang="sk-SK" dirty="0" smtClean="0">
                <a:solidFill>
                  <a:srgbClr val="FF0000"/>
                </a:solidFill>
              </a:rPr>
              <a:t>tím sa skladá z 10 jazdcov.</a:t>
            </a:r>
          </a:p>
          <a:p>
            <a:pPr>
              <a:buNone/>
            </a:pPr>
            <a:r>
              <a:rPr lang="sk-SK" dirty="0" smtClean="0">
                <a:solidFill>
                  <a:srgbClr val="FF0000"/>
                </a:solidFill>
              </a:rPr>
              <a:t>3.Iba </a:t>
            </a:r>
            <a:r>
              <a:rPr lang="sk-SK" dirty="0" smtClean="0">
                <a:solidFill>
                  <a:srgbClr val="FF0000"/>
                </a:solidFill>
              </a:rPr>
              <a:t>päť jazdcov z každého tímu môže hrať na polovicu.</a:t>
            </a:r>
          </a:p>
          <a:p>
            <a:pPr>
              <a:buNone/>
            </a:pPr>
            <a:r>
              <a:rPr lang="sk-SK" dirty="0" smtClean="0">
                <a:solidFill>
                  <a:srgbClr val="FF0000"/>
                </a:solidFill>
              </a:rPr>
              <a:t>4.Celková </a:t>
            </a:r>
            <a:r>
              <a:rPr lang="sk-SK" dirty="0" smtClean="0">
                <a:solidFill>
                  <a:srgbClr val="FF0000"/>
                </a:solidFill>
              </a:rPr>
              <a:t>doba trvania každej polovice je 45 minút.</a:t>
            </a:r>
          </a:p>
          <a:p>
            <a:pPr>
              <a:buNone/>
            </a:pPr>
            <a:r>
              <a:rPr lang="sk-SK" dirty="0" smtClean="0">
                <a:solidFill>
                  <a:srgbClr val="FF0000"/>
                </a:solidFill>
              </a:rPr>
              <a:t>5.Medzi </a:t>
            </a:r>
            <a:r>
              <a:rPr lang="sk-SK" dirty="0" smtClean="0">
                <a:solidFill>
                  <a:srgbClr val="FF0000"/>
                </a:solidFill>
              </a:rPr>
              <a:t>oboma polovicami je iba jedna 15-minútová prestávka.</a:t>
            </a:r>
          </a:p>
          <a:p>
            <a:pPr>
              <a:buNone/>
            </a:pPr>
            <a:r>
              <a:rPr lang="sk-SK" dirty="0" smtClean="0">
                <a:solidFill>
                  <a:srgbClr val="FF0000"/>
                </a:solidFill>
              </a:rPr>
              <a:t>6.Na </a:t>
            </a:r>
            <a:r>
              <a:rPr lang="sk-SK" dirty="0" smtClean="0">
                <a:solidFill>
                  <a:srgbClr val="FF0000"/>
                </a:solidFill>
              </a:rPr>
              <a:t>hru dozerá rozhodca.</a:t>
            </a:r>
          </a:p>
          <a:p>
            <a:endParaRPr lang="sk-SK"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monika\Documents\Škola\frís1.jpg"/>
          <p:cNvPicPr>
            <a:picLocks noChangeAspect="1" noChangeArrowheads="1"/>
          </p:cNvPicPr>
          <p:nvPr/>
        </p:nvPicPr>
        <p:blipFill>
          <a:blip r:embed="rId2" cstate="print"/>
          <a:srcRect/>
          <a:stretch>
            <a:fillRect/>
          </a:stretch>
        </p:blipFill>
        <p:spPr bwMode="auto">
          <a:xfrm>
            <a:off x="4724400" y="3352800"/>
            <a:ext cx="4419600" cy="3505200"/>
          </a:xfrm>
          <a:prstGeom prst="rect">
            <a:avLst/>
          </a:prstGeom>
          <a:noFill/>
        </p:spPr>
      </p:pic>
      <p:sp>
        <p:nvSpPr>
          <p:cNvPr id="2" name="Nadpis 1"/>
          <p:cNvSpPr>
            <a:spLocks noGrp="1"/>
          </p:cNvSpPr>
          <p:nvPr>
            <p:ph type="title"/>
          </p:nvPr>
        </p:nvSpPr>
        <p:spPr/>
        <p:txBody>
          <a:bodyPr/>
          <a:lstStyle/>
          <a:p>
            <a:r>
              <a:rPr lang="sk-SK" dirty="0" smtClean="0"/>
              <a:t>História</a:t>
            </a:r>
            <a:endParaRPr lang="sk-SK" dirty="0"/>
          </a:p>
        </p:txBody>
      </p:sp>
      <p:sp>
        <p:nvSpPr>
          <p:cNvPr id="3" name="Zástupný symbol obsahu 2"/>
          <p:cNvSpPr>
            <a:spLocks noGrp="1"/>
          </p:cNvSpPr>
          <p:nvPr>
            <p:ph idx="1"/>
          </p:nvPr>
        </p:nvSpPr>
        <p:spPr/>
        <p:txBody>
          <a:bodyPr>
            <a:normAutofit fontScale="92500" lnSpcReduction="20000"/>
          </a:bodyPr>
          <a:lstStyle/>
          <a:p>
            <a:pPr>
              <a:buNone/>
            </a:pPr>
            <a:r>
              <a:rPr lang="sk-SK" dirty="0" smtClean="0"/>
              <a:t>   </a:t>
            </a:r>
            <a:r>
              <a:rPr lang="sk-SK" dirty="0" err="1" smtClean="0"/>
              <a:t>Buzkashi</a:t>
            </a:r>
            <a:r>
              <a:rPr lang="sk-SK" dirty="0" smtClean="0"/>
              <a:t> </a:t>
            </a:r>
            <a:r>
              <a:rPr lang="sk-SK" dirty="0" smtClean="0"/>
              <a:t>začal medzi kočovnými </a:t>
            </a:r>
            <a:r>
              <a:rPr lang="sk-SK" dirty="0" err="1" smtClean="0">
                <a:hlinkClick r:id="rId3" tooltip="Turkické národy"/>
              </a:rPr>
              <a:t>turkickými</a:t>
            </a:r>
            <a:r>
              <a:rPr lang="sk-SK" dirty="0" smtClean="0">
                <a:hlinkClick r:id="rId3" tooltip="Turkické národy"/>
              </a:rPr>
              <a:t> národmi,</a:t>
            </a:r>
            <a:r>
              <a:rPr lang="sk-SK" dirty="0" smtClean="0"/>
              <a:t> ktoré prichádzali zo severu a východu ďalej a šíria sa na západ od Číny a Mongolska medzi 10. a 15. storočím v priebehu storočnej série migrácií, ktoré sa skončili až v 30. rokoch. Od </a:t>
            </a:r>
            <a:r>
              <a:rPr lang="sk-SK" dirty="0" err="1" smtClean="0">
                <a:hlinkClick r:id="rId4" tooltip="Scythian"/>
              </a:rPr>
              <a:t>skýtskych</a:t>
            </a:r>
            <a:r>
              <a:rPr lang="sk-SK" dirty="0" smtClean="0"/>
              <a:t> čias až do posledných desaťročí zostal </a:t>
            </a:r>
            <a:r>
              <a:rPr lang="sk-SK" dirty="0" err="1" smtClean="0"/>
              <a:t>buzkashi</a:t>
            </a:r>
            <a:r>
              <a:rPr lang="sk-SK" dirty="0" smtClean="0"/>
              <a:t> dedičstvom zašlej éry. </a:t>
            </a:r>
          </a:p>
          <a:p>
            <a:pPr>
              <a:buNone/>
            </a:pPr>
            <a:r>
              <a:rPr lang="sk-SK" dirty="0" smtClean="0"/>
              <a:t>    Počas </a:t>
            </a:r>
            <a:r>
              <a:rPr lang="sk-SK" dirty="0" smtClean="0"/>
              <a:t>vlády </a:t>
            </a:r>
            <a:r>
              <a:rPr lang="sk-SK" dirty="0" err="1" smtClean="0"/>
              <a:t>vlády</a:t>
            </a:r>
            <a:r>
              <a:rPr lang="sk-SK" dirty="0" smtClean="0"/>
              <a:t> Talibanu bol </a:t>
            </a:r>
            <a:r>
              <a:rPr lang="sk-SK" dirty="0" smtClean="0">
                <a:solidFill>
                  <a:srgbClr val="FF0000"/>
                </a:solidFill>
              </a:rPr>
              <a:t>v Afganistane </a:t>
            </a:r>
            <a:r>
              <a:rPr lang="sk-SK" dirty="0" smtClean="0"/>
              <a:t>zakázaný </a:t>
            </a:r>
            <a:r>
              <a:rPr lang="sk-SK" dirty="0" err="1" smtClean="0"/>
              <a:t>buzkashi</a:t>
            </a:r>
            <a:r>
              <a:rPr lang="sk-SK" dirty="0" smtClean="0"/>
              <a:t>, pretože </a:t>
            </a:r>
            <a:r>
              <a:rPr lang="sk-SK" dirty="0" err="1" smtClean="0"/>
              <a:t>tú</a:t>
            </a:r>
            <a:r>
              <a:rPr lang="sk-SK" dirty="0" err="1" smtClean="0">
                <a:solidFill>
                  <a:srgbClr val="FF0000"/>
                </a:solidFill>
              </a:rPr>
              <a:t>Taliban</a:t>
            </a:r>
            <a:r>
              <a:rPr lang="sk-SK" dirty="0" smtClean="0">
                <a:solidFill>
                  <a:srgbClr val="FF0000"/>
                </a:solidFill>
              </a:rPr>
              <a:t> </a:t>
            </a:r>
            <a:r>
              <a:rPr lang="sk-SK" dirty="0" smtClean="0">
                <a:solidFill>
                  <a:srgbClr val="FF0000"/>
                </a:solidFill>
              </a:rPr>
              <a:t>považoval </a:t>
            </a:r>
            <a:r>
              <a:rPr lang="sk-SK" dirty="0" smtClean="0">
                <a:solidFill>
                  <a:srgbClr val="FF0000"/>
                </a:solidFill>
              </a:rPr>
              <a:t>to </a:t>
            </a:r>
            <a:r>
              <a:rPr lang="sk-SK" dirty="0" smtClean="0"/>
              <a:t>hru za nemorálnu. Po </a:t>
            </a:r>
            <a:r>
              <a:rPr lang="sk-SK" dirty="0" smtClean="0">
                <a:solidFill>
                  <a:srgbClr val="FF0000"/>
                </a:solidFill>
              </a:rPr>
              <a:t>vylúčení vlády Talibanu </a:t>
            </a:r>
            <a:r>
              <a:rPr lang="sk-SK" dirty="0" smtClean="0"/>
              <a:t>sa hra opäť začala hrať. </a:t>
            </a:r>
            <a:endParaRPr lang="sk-SK"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monika\Documents\Škola\celebrating-nowruz-central-asian-way_3.jpg"/>
          <p:cNvPicPr>
            <a:picLocks noChangeAspect="1" noChangeArrowheads="1"/>
          </p:cNvPicPr>
          <p:nvPr/>
        </p:nvPicPr>
        <p:blipFill>
          <a:blip r:embed="rId2" cstate="print"/>
          <a:srcRect/>
          <a:stretch>
            <a:fillRect/>
          </a:stretch>
        </p:blipFill>
        <p:spPr bwMode="auto">
          <a:xfrm>
            <a:off x="3848100" y="3362325"/>
            <a:ext cx="5295900" cy="3495675"/>
          </a:xfrm>
          <a:prstGeom prst="rect">
            <a:avLst/>
          </a:prstGeom>
          <a:noFill/>
        </p:spPr>
      </p:pic>
      <p:sp>
        <p:nvSpPr>
          <p:cNvPr id="2" name="Nadpis 1"/>
          <p:cNvSpPr>
            <a:spLocks noGrp="1"/>
          </p:cNvSpPr>
          <p:nvPr>
            <p:ph type="title"/>
          </p:nvPr>
        </p:nvSpPr>
        <p:spPr/>
        <p:txBody>
          <a:bodyPr/>
          <a:lstStyle/>
          <a:p>
            <a:r>
              <a:rPr lang="sk-SK" dirty="0" smtClean="0"/>
              <a:t>Distribúcia</a:t>
            </a:r>
            <a:endParaRPr lang="sk-SK" dirty="0"/>
          </a:p>
        </p:txBody>
      </p:sp>
      <p:sp>
        <p:nvSpPr>
          <p:cNvPr id="3" name="Zástupný symbol obsahu 2"/>
          <p:cNvSpPr>
            <a:spLocks noGrp="1"/>
          </p:cNvSpPr>
          <p:nvPr>
            <p:ph idx="1"/>
          </p:nvPr>
        </p:nvSpPr>
        <p:spPr/>
        <p:txBody>
          <a:bodyPr>
            <a:normAutofit fontScale="92500" lnSpcReduction="20000"/>
          </a:bodyPr>
          <a:lstStyle/>
          <a:p>
            <a:pPr>
              <a:buNone/>
            </a:pPr>
            <a:r>
              <a:rPr lang="sk-SK" dirty="0" smtClean="0"/>
              <a:t>Dnes </a:t>
            </a:r>
            <a:r>
              <a:rPr lang="sk-SK" dirty="0" smtClean="0"/>
              <a:t>hry podobné </a:t>
            </a:r>
            <a:r>
              <a:rPr lang="sk-SK" dirty="0" err="1" smtClean="0"/>
              <a:t>Buzkashi</a:t>
            </a:r>
            <a:r>
              <a:rPr lang="sk-SK" dirty="0" smtClean="0"/>
              <a:t> je hraný niekoľkých stredoázijskými etnických skupín, ako je </a:t>
            </a:r>
            <a:r>
              <a:rPr lang="sk-SK" dirty="0" err="1" smtClean="0">
                <a:hlinkClick r:id="rId3" tooltip="Kirgizskí ľudia"/>
              </a:rPr>
              <a:t>Kyrgyz</a:t>
            </a:r>
            <a:r>
              <a:rPr lang="sk-SK" dirty="0" smtClean="0"/>
              <a:t> , </a:t>
            </a:r>
            <a:r>
              <a:rPr lang="sk-SK" dirty="0" smtClean="0">
                <a:hlinkClick r:id="rId4" tooltip="Turkmeny"/>
              </a:rPr>
              <a:t>Turkménov</a:t>
            </a:r>
            <a:r>
              <a:rPr lang="sk-SK" dirty="0" smtClean="0"/>
              <a:t> , </a:t>
            </a:r>
            <a:r>
              <a:rPr lang="sk-SK" dirty="0" smtClean="0">
                <a:hlinkClick r:id="rId5" tooltip="Kazachov"/>
              </a:rPr>
              <a:t>Kazachovia</a:t>
            </a:r>
            <a:r>
              <a:rPr lang="sk-SK" dirty="0" smtClean="0"/>
              <a:t> , </a:t>
            </a:r>
            <a:r>
              <a:rPr lang="sk-SK" dirty="0" smtClean="0">
                <a:hlinkClick r:id="rId6" tooltip="Uzbekov"/>
              </a:rPr>
              <a:t>Uzbekov</a:t>
            </a:r>
            <a:r>
              <a:rPr lang="sk-SK" dirty="0" smtClean="0"/>
              <a:t> , </a:t>
            </a:r>
            <a:r>
              <a:rPr lang="sk-SK" dirty="0" err="1" smtClean="0">
                <a:hlinkClick r:id="rId7" tooltip="Ujguri"/>
              </a:rPr>
              <a:t>Ujgurov</a:t>
            </a:r>
            <a:r>
              <a:rPr lang="sk-SK" dirty="0" smtClean="0"/>
              <a:t> , </a:t>
            </a:r>
            <a:r>
              <a:rPr lang="sk-SK" dirty="0" err="1" smtClean="0">
                <a:hlinkClick r:id="rId8" tooltip="Hazaras"/>
              </a:rPr>
              <a:t>Hazaras</a:t>
            </a:r>
            <a:r>
              <a:rPr lang="sk-SK" dirty="0" smtClean="0"/>
              <a:t> , </a:t>
            </a:r>
            <a:r>
              <a:rPr lang="sk-SK" dirty="0" err="1" smtClean="0">
                <a:hlinkClick r:id="rId9" tooltip="Tadžikovia"/>
              </a:rPr>
              <a:t>Tajiks</a:t>
            </a:r>
            <a:r>
              <a:rPr lang="sk-SK" dirty="0" smtClean="0"/>
              <a:t> , </a:t>
            </a:r>
            <a:r>
              <a:rPr lang="sk-SK" dirty="0" err="1" smtClean="0">
                <a:hlinkClick r:id="rId10" tooltip="Paštúni"/>
              </a:rPr>
              <a:t>Paštunů</a:t>
            </a:r>
            <a:r>
              <a:rPr lang="sk-SK" dirty="0" smtClean="0"/>
              <a:t> a </a:t>
            </a:r>
            <a:r>
              <a:rPr lang="sk-SK" dirty="0" err="1" smtClean="0">
                <a:hlinkClick r:id="rId11" tooltip="Balochisti"/>
              </a:rPr>
              <a:t>balúčských</a:t>
            </a:r>
            <a:r>
              <a:rPr lang="sk-SK" dirty="0" smtClean="0">
                <a:hlinkClick r:id="rId11" tooltip="Balochisti"/>
              </a:rPr>
              <a:t> ľudí</a:t>
            </a:r>
            <a:r>
              <a:rPr lang="sk-SK" dirty="0" smtClean="0"/>
              <a:t> . Na západe túto hru hrajú aj </a:t>
            </a:r>
            <a:r>
              <a:rPr lang="sk-SK" dirty="0" smtClean="0">
                <a:hlinkClick r:id="rId12" tooltip="Afganskí ľudia"/>
              </a:rPr>
              <a:t>afganskí </a:t>
            </a:r>
            <a:r>
              <a:rPr lang="sk-SK" dirty="0" smtClean="0">
                <a:hlinkClick r:id="rId13" tooltip="Tureckí ľudia"/>
              </a:rPr>
              <a:t>Turci</a:t>
            </a:r>
            <a:r>
              <a:rPr lang="sk-SK" dirty="0" smtClean="0"/>
              <a:t> (etnickí </a:t>
            </a:r>
            <a:r>
              <a:rPr lang="sk-SK" dirty="0" err="1" smtClean="0">
                <a:hlinkClick r:id="rId3" tooltip="Kirgizskí ľudia"/>
              </a:rPr>
              <a:t>Kirgizovia</a:t>
            </a:r>
            <a:r>
              <a:rPr lang="sk-SK" dirty="0" smtClean="0"/>
              <a:t> ), ktorí sa prisťahovali do dediny </a:t>
            </a:r>
            <a:r>
              <a:rPr lang="sk-SK" dirty="0" err="1" smtClean="0">
                <a:hlinkClick r:id="rId14" tooltip="Ulupamir"/>
              </a:rPr>
              <a:t>Ulupamir</a:t>
            </a:r>
            <a:r>
              <a:rPr lang="sk-SK" dirty="0" smtClean="0"/>
              <a:t> v</a:t>
            </a:r>
            <a:r>
              <a:rPr lang="sk-SK" dirty="0" smtClean="0">
                <a:solidFill>
                  <a:schemeClr val="tx1">
                    <a:lumMod val="95000"/>
                    <a:lumOff val="5000"/>
                  </a:schemeClr>
                </a:solidFill>
              </a:rPr>
              <a:t> </a:t>
            </a:r>
            <a:r>
              <a:rPr lang="sk-SK" dirty="0" smtClean="0">
                <a:solidFill>
                  <a:schemeClr val="tx1">
                    <a:lumMod val="95000"/>
                    <a:lumOff val="5000"/>
                  </a:schemeClr>
                </a:solidFill>
                <a:hlinkClick r:id="rId15" tooltip="Turkey"/>
              </a:rPr>
              <a:t>tureckej</a:t>
            </a:r>
            <a:r>
              <a:rPr lang="sk-SK" dirty="0" smtClean="0">
                <a:solidFill>
                  <a:schemeClr val="tx1">
                    <a:lumMod val="95000"/>
                    <a:lumOff val="5000"/>
                  </a:schemeClr>
                </a:solidFill>
              </a:rPr>
              <a:t> </a:t>
            </a:r>
            <a:r>
              <a:rPr lang="sk-SK" dirty="0" smtClean="0"/>
              <a:t>štvrti </a:t>
            </a:r>
            <a:r>
              <a:rPr lang="sk-SK" dirty="0" err="1" smtClean="0">
                <a:hlinkClick r:id="rId16" tooltip="Van, Turecko"/>
              </a:rPr>
              <a:t>Van</a:t>
            </a:r>
            <a:r>
              <a:rPr lang="sk-SK" dirty="0" smtClean="0"/>
              <a:t> z oblasti </a:t>
            </a:r>
            <a:r>
              <a:rPr lang="sk-SK" dirty="0" smtClean="0">
                <a:hlinkClick r:id="rId17" tooltip="Pamir Mountains"/>
              </a:rPr>
              <a:t>Pamír</a:t>
            </a:r>
            <a:r>
              <a:rPr lang="sk-SK" dirty="0" smtClean="0"/>
              <a:t> . V </a:t>
            </a:r>
            <a:r>
              <a:rPr lang="sk-SK" dirty="0" smtClean="0">
                <a:hlinkClick r:id="rId18" tooltip="Western China"/>
              </a:rPr>
              <a:t>západnej Číne</a:t>
            </a:r>
            <a:r>
              <a:rPr lang="sk-SK" dirty="0" smtClean="0"/>
              <a:t> nie je iba </a:t>
            </a:r>
            <a:r>
              <a:rPr lang="sk-SK" dirty="0" smtClean="0">
                <a:hlinkClick r:id="rId19" tooltip="Horse"/>
              </a:rPr>
              <a:t>kôň</a:t>
            </a:r>
            <a:r>
              <a:rPr lang="sk-SK" dirty="0" smtClean="0"/>
              <a:t>- </a:t>
            </a:r>
            <a:r>
              <a:rPr lang="sk-SK" dirty="0" err="1" smtClean="0"/>
              <a:t>buzkashi</a:t>
            </a:r>
            <a:r>
              <a:rPr lang="sk-SK" dirty="0" smtClean="0"/>
              <a:t> späť, ale aj </a:t>
            </a:r>
            <a:r>
              <a:rPr lang="sk-SK" dirty="0" err="1" smtClean="0">
                <a:hlinkClick r:id="rId20" tooltip="Yak"/>
              </a:rPr>
              <a:t>yak</a:t>
            </a:r>
            <a:r>
              <a:rPr lang="sk-SK" dirty="0" smtClean="0"/>
              <a:t> </a:t>
            </a:r>
            <a:r>
              <a:rPr lang="sk-SK" dirty="0" err="1" smtClean="0"/>
              <a:t>buzkashi</a:t>
            </a:r>
            <a:r>
              <a:rPr lang="sk-SK" dirty="0" smtClean="0"/>
              <a:t> medzi Tadžikmi </a:t>
            </a:r>
            <a:r>
              <a:rPr lang="sk-SK" dirty="0" smtClean="0">
                <a:hlinkClick r:id="rId21" tooltip="Tadžikovia zo Sin-ťiangu"/>
              </a:rPr>
              <a:t>zo </a:t>
            </a:r>
            <a:r>
              <a:rPr lang="sk-SK" dirty="0" err="1" smtClean="0">
                <a:hlinkClick r:id="rId21" tooltip="Tadžikovia zo Sin-ťiangu"/>
              </a:rPr>
              <a:t>Sin-ťiangu</a:t>
            </a:r>
            <a:r>
              <a:rPr lang="sk-SK" dirty="0" smtClean="0"/>
              <a:t> . </a:t>
            </a:r>
          </a:p>
          <a:p>
            <a:endParaRPr lang="sk-SK"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103</Words>
  <Application>Microsoft Office PowerPoint</Application>
  <PresentationFormat>Prezentácia na obrazovke (4:3)</PresentationFormat>
  <Paragraphs>27</Paragraphs>
  <Slides>11</Slides>
  <Notes>0</Notes>
  <HiddenSlides>0</HiddenSlides>
  <MMClips>0</MMClips>
  <ScaleCrop>false</ScaleCrop>
  <HeadingPairs>
    <vt:vector size="4" baseType="variant">
      <vt:variant>
        <vt:lpstr>Motív</vt:lpstr>
      </vt:variant>
      <vt:variant>
        <vt:i4>1</vt:i4>
      </vt:variant>
      <vt:variant>
        <vt:lpstr>Nadpisy snímok</vt:lpstr>
      </vt:variant>
      <vt:variant>
        <vt:i4>11</vt:i4>
      </vt:variant>
    </vt:vector>
  </HeadingPairs>
  <TitlesOfParts>
    <vt:vector size="12" baseType="lpstr">
      <vt:lpstr>Office Theme</vt:lpstr>
      <vt:lpstr>Buzkashi</vt:lpstr>
      <vt:lpstr>Buzkashi</vt:lpstr>
      <vt:lpstr>Pravidlá a variácie</vt:lpstr>
      <vt:lpstr>Snímka 4</vt:lpstr>
      <vt:lpstr>Snímka 5</vt:lpstr>
      <vt:lpstr>Snímka 6</vt:lpstr>
      <vt:lpstr>Snímka 7</vt:lpstr>
      <vt:lpstr>História</vt:lpstr>
      <vt:lpstr>Distribúcia</vt:lpstr>
      <vt:lpstr>Afganistan</vt:lpstr>
      <vt:lpstr>Snímka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Buzkashi</dc:title>
  <dc:creator>monika</dc:creator>
  <cp:lastModifiedBy>monika</cp:lastModifiedBy>
  <cp:revision>6</cp:revision>
  <dcterms:created xsi:type="dcterms:W3CDTF">2006-08-16T00:00:00Z</dcterms:created>
  <dcterms:modified xsi:type="dcterms:W3CDTF">2020-12-04T17:09:18Z</dcterms:modified>
</cp:coreProperties>
</file>